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86" r:id="rId3"/>
    <p:sldId id="293" r:id="rId4"/>
    <p:sldId id="332" r:id="rId5"/>
    <p:sldId id="325" r:id="rId6"/>
    <p:sldId id="326" r:id="rId7"/>
    <p:sldId id="291" r:id="rId8"/>
    <p:sldId id="304" r:id="rId9"/>
    <p:sldId id="327" r:id="rId10"/>
    <p:sldId id="262" r:id="rId11"/>
    <p:sldId id="289" r:id="rId12"/>
    <p:sldId id="261" r:id="rId13"/>
    <p:sldId id="305" r:id="rId14"/>
    <p:sldId id="306" r:id="rId15"/>
    <p:sldId id="265" r:id="rId16"/>
    <p:sldId id="331" r:id="rId17"/>
    <p:sldId id="279" r:id="rId18"/>
    <p:sldId id="294" r:id="rId19"/>
    <p:sldId id="303" r:id="rId20"/>
    <p:sldId id="284" r:id="rId21"/>
    <p:sldId id="329" r:id="rId22"/>
    <p:sldId id="330" r:id="rId23"/>
    <p:sldId id="309" r:id="rId24"/>
    <p:sldId id="285" r:id="rId25"/>
    <p:sldId id="267" r:id="rId26"/>
    <p:sldId id="269" r:id="rId27"/>
    <p:sldId id="266" r:id="rId28"/>
    <p:sldId id="334" r:id="rId29"/>
    <p:sldId id="270" r:id="rId30"/>
    <p:sldId id="347" r:id="rId31"/>
    <p:sldId id="298" r:id="rId32"/>
    <p:sldId id="328" r:id="rId33"/>
    <p:sldId id="297" r:id="rId34"/>
    <p:sldId id="336" r:id="rId35"/>
    <p:sldId id="340" r:id="rId36"/>
    <p:sldId id="273" r:id="rId37"/>
    <p:sldId id="275" r:id="rId38"/>
    <p:sldId id="348" r:id="rId39"/>
    <p:sldId id="263" r:id="rId40"/>
    <p:sldId id="257" r:id="rId41"/>
    <p:sldId id="349" r:id="rId42"/>
    <p:sldId id="339" r:id="rId43"/>
    <p:sldId id="342" r:id="rId44"/>
    <p:sldId id="274" r:id="rId45"/>
    <p:sldId id="258" r:id="rId46"/>
    <p:sldId id="354" r:id="rId47"/>
    <p:sldId id="359" r:id="rId48"/>
    <p:sldId id="360" r:id="rId49"/>
    <p:sldId id="361" r:id="rId50"/>
    <p:sldId id="362" r:id="rId51"/>
    <p:sldId id="363" r:id="rId52"/>
    <p:sldId id="315" r:id="rId53"/>
    <p:sldId id="352" r:id="rId54"/>
    <p:sldId id="351" r:id="rId55"/>
    <p:sldId id="316" r:id="rId56"/>
    <p:sldId id="324" r:id="rId57"/>
    <p:sldId id="346" r:id="rId58"/>
    <p:sldId id="364" r:id="rId59"/>
    <p:sldId id="365" r:id="rId60"/>
    <p:sldId id="366" r:id="rId61"/>
    <p:sldId id="367" r:id="rId62"/>
    <p:sldId id="368" r:id="rId63"/>
    <p:sldId id="302" r:id="rId64"/>
    <p:sldId id="28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4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89" autoAdjust="0"/>
    <p:restoredTop sz="95415" autoAdjust="0"/>
  </p:normalViewPr>
  <p:slideViewPr>
    <p:cSldViewPr snapToGrid="0">
      <p:cViewPr varScale="1">
        <p:scale>
          <a:sx n="109" d="100"/>
          <a:sy n="109" d="100"/>
        </p:scale>
        <p:origin x="510" y="9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file:///\\usershare\users$\lhojatx1\Profile_Data\Downloads\Custom%20Drug%20Category-Vancomycin-CASES_VIEW-EXPANDED-2020-04-01-2021-05-31-CONFIDENTIA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ATASERVER\SHARED\Antibiotic%20Stewardship%20Program\NHSN\NHSN%20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ATASERVER\SHARED\Antibiotic%20Stewardship%20Program\NHSN\NHSN%20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hare\users$\lhojatx1\Profile_Data\Downloads\Custom%20Drug%20Category-Vancomycin-CASES_VIEW-EXPANDED-2020-04-01-2021-05-31-CONFIDENTIAL.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dirty="0"/>
              <a:t>Pharmacy Encounters – May</a:t>
            </a:r>
            <a:r>
              <a:rPr lang="en-US" sz="2000" baseline="0" dirty="0"/>
              <a:t> 2020 to May 2021</a:t>
            </a:r>
            <a:endParaRPr lang="en-US" sz="2000" dirty="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'[Custom Drug Category-Vancomycin-CASES_VIEW-EXPANDED-2020-04-01-2021-05-31-CONFIDENTIAL.xlsx]Principal Diagnosis Group'!$B$1</c:f>
              <c:strCache>
                <c:ptCount val="1"/>
                <c:pt idx="0">
                  <c:v>Pharmacy Encounters</c:v>
                </c:pt>
              </c:strCache>
            </c:strRef>
          </c:tx>
          <c:spPr>
            <a:solidFill>
              <a:schemeClr val="accent1"/>
            </a:solidFill>
            <a:ln>
              <a:noFill/>
            </a:ln>
            <a:effectLst/>
          </c:spPr>
          <c:invertIfNegative val="0"/>
          <c:cat>
            <c:strRef>
              <c:f>'[Custom Drug Category-Vancomycin-CASES_VIEW-EXPANDED-2020-04-01-2021-05-31-CONFIDENTIAL.xlsx]Principal Diagnosis Group'!$A$2:$A$11</c:f>
              <c:strCache>
                <c:ptCount val="10"/>
                <c:pt idx="0">
                  <c:v>Other sepsis</c:v>
                </c:pt>
                <c:pt idx="1">
                  <c:v>Complications of procedures, not elsewhere classified</c:v>
                </c:pt>
                <c:pt idx="2">
                  <c:v>Cellulitis and acute lymphangitis</c:v>
                </c:pt>
                <c:pt idx="3">
                  <c:v>Pneumonia, unspecified organism</c:v>
                </c:pt>
                <c:pt idx="4">
                  <c:v>Complications of cardiac and vascular prosthetic devices, implants and grafts</c:v>
                </c:pt>
                <c:pt idx="5">
                  <c:v>Complications following infusion, transfusion and therapeutic injection</c:v>
                </c:pt>
                <c:pt idx="6">
                  <c:v>Other disorders of urinary system</c:v>
                </c:pt>
                <c:pt idx="7">
                  <c:v>Pneumonitis due to solids and liquids</c:v>
                </c:pt>
                <c:pt idx="8">
                  <c:v>Complications of other internal prosthetic devices, implants and grafts</c:v>
                </c:pt>
                <c:pt idx="9">
                  <c:v>Cutaneous abscess, furuncle and carbuncle</c:v>
                </c:pt>
              </c:strCache>
            </c:strRef>
          </c:cat>
          <c:val>
            <c:numRef>
              <c:f>'[Custom Drug Category-Vancomycin-CASES_VIEW-EXPANDED-2020-04-01-2021-05-31-CONFIDENTIAL.xlsx]Principal Diagnosis Group'!$B$2:$B$11</c:f>
              <c:numCache>
                <c:formatCode>General</c:formatCode>
                <c:ptCount val="10"/>
                <c:pt idx="0">
                  <c:v>803</c:v>
                </c:pt>
                <c:pt idx="1">
                  <c:v>162</c:v>
                </c:pt>
                <c:pt idx="2">
                  <c:v>132</c:v>
                </c:pt>
                <c:pt idx="3">
                  <c:v>126</c:v>
                </c:pt>
                <c:pt idx="4">
                  <c:v>83</c:v>
                </c:pt>
                <c:pt idx="5">
                  <c:v>69</c:v>
                </c:pt>
                <c:pt idx="6">
                  <c:v>62</c:v>
                </c:pt>
                <c:pt idx="7">
                  <c:v>49</c:v>
                </c:pt>
                <c:pt idx="8">
                  <c:v>47</c:v>
                </c:pt>
                <c:pt idx="9">
                  <c:v>45</c:v>
                </c:pt>
              </c:numCache>
            </c:numRef>
          </c:val>
          <c:extLst>
            <c:ext xmlns:c16="http://schemas.microsoft.com/office/drawing/2014/chart" uri="{C3380CC4-5D6E-409C-BE32-E72D297353CC}">
              <c16:uniqueId val="{00000000-34C6-4CCF-A05D-1AC4830E156E}"/>
            </c:ext>
          </c:extLst>
        </c:ser>
        <c:dLbls>
          <c:showLegendKey val="0"/>
          <c:showVal val="0"/>
          <c:showCatName val="0"/>
          <c:showSerName val="0"/>
          <c:showPercent val="0"/>
          <c:showBubbleSize val="0"/>
        </c:dLbls>
        <c:gapWidth val="75"/>
        <c:overlap val="100"/>
        <c:axId val="584162920"/>
        <c:axId val="584159640"/>
      </c:barChart>
      <c:catAx>
        <c:axId val="5841629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84159640"/>
        <c:crosses val="autoZero"/>
        <c:auto val="1"/>
        <c:lblAlgn val="ctr"/>
        <c:lblOffset val="100"/>
        <c:noMultiLvlLbl val="0"/>
      </c:catAx>
      <c:valAx>
        <c:axId val="5841596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841629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cap="none" spc="0" normalizeH="0" baseline="0">
                <a:solidFill>
                  <a:schemeClr val="tx1">
                    <a:lumMod val="65000"/>
                    <a:lumOff val="35000"/>
                  </a:schemeClr>
                </a:solidFill>
                <a:latin typeface="+mj-lt"/>
                <a:ea typeface="+mj-ea"/>
                <a:cs typeface="+mj-cs"/>
              </a:defRPr>
            </a:pPr>
            <a:r>
              <a:rPr lang="en-US" sz="2400"/>
              <a:t>Vancomycin DOT/1000 Days Present</a:t>
            </a:r>
          </a:p>
        </c:rich>
      </c:tx>
      <c:overlay val="0"/>
      <c:spPr>
        <a:noFill/>
        <a:ln>
          <a:noFill/>
        </a:ln>
        <a:effectLst/>
      </c:spPr>
      <c:txPr>
        <a:bodyPr rot="0" spcFirstLastPara="1" vertOverflow="ellipsis" vert="horz" wrap="square" anchor="ctr" anchorCtr="1"/>
        <a:lstStyle/>
        <a:p>
          <a:pPr>
            <a:defRPr sz="24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'DOT1000'!$I$2</c:f>
              <c:strCache>
                <c:ptCount val="1"/>
                <c:pt idx="0">
                  <c:v>2020-11</c:v>
                </c:pt>
              </c:strCache>
            </c:strRef>
          </c:tx>
          <c:spPr>
            <a:solidFill>
              <a:schemeClr val="accent1"/>
            </a:solidFill>
            <a:ln>
              <a:noFill/>
            </a:ln>
            <a:effectLst/>
          </c:spPr>
          <c:invertIfNegative val="0"/>
          <c:cat>
            <c:strRef>
              <c:f>'DOT1000'!$H$3:$H$22</c:f>
              <c:strCache>
                <c:ptCount val="20"/>
                <c:pt idx="0">
                  <c:v>C300</c:v>
                </c:pt>
                <c:pt idx="1">
                  <c:v>C400</c:v>
                </c:pt>
                <c:pt idx="2">
                  <c:v>C600</c:v>
                </c:pt>
                <c:pt idx="3">
                  <c:v>CHICU</c:v>
                </c:pt>
                <c:pt idx="4">
                  <c:v>CMIC</c:v>
                </c:pt>
                <c:pt idx="5">
                  <c:v>TCIC</c:v>
                </c:pt>
                <c:pt idx="6">
                  <c:v>TCTIC</c:v>
                </c:pt>
                <c:pt idx="7">
                  <c:v>TSIC</c:v>
                </c:pt>
                <c:pt idx="8">
                  <c:v>L20</c:v>
                </c:pt>
                <c:pt idx="9">
                  <c:v>L40</c:v>
                </c:pt>
                <c:pt idx="10">
                  <c:v>L50</c:v>
                </c:pt>
                <c:pt idx="11">
                  <c:v>L55</c:v>
                </c:pt>
                <c:pt idx="12">
                  <c:v>L60</c:v>
                </c:pt>
                <c:pt idx="13">
                  <c:v>T6</c:v>
                </c:pt>
                <c:pt idx="14">
                  <c:v>T7</c:v>
                </c:pt>
                <c:pt idx="15">
                  <c:v>T8</c:v>
                </c:pt>
                <c:pt idx="16">
                  <c:v>T9</c:v>
                </c:pt>
                <c:pt idx="17">
                  <c:v>T3</c:v>
                </c:pt>
                <c:pt idx="18">
                  <c:v>T4</c:v>
                </c:pt>
                <c:pt idx="19">
                  <c:v>T5</c:v>
                </c:pt>
              </c:strCache>
            </c:strRef>
          </c:cat>
          <c:val>
            <c:numRef>
              <c:f>'DOT1000'!$I$3:$I$22</c:f>
              <c:numCache>
                <c:formatCode>General</c:formatCode>
                <c:ptCount val="20"/>
                <c:pt idx="0">
                  <c:v>184.93</c:v>
                </c:pt>
                <c:pt idx="1">
                  <c:v>95.09</c:v>
                </c:pt>
                <c:pt idx="2">
                  <c:v>120.75</c:v>
                </c:pt>
                <c:pt idx="3">
                  <c:v>214.52</c:v>
                </c:pt>
                <c:pt idx="4">
                  <c:v>259.42</c:v>
                </c:pt>
                <c:pt idx="5">
                  <c:v>282.61</c:v>
                </c:pt>
                <c:pt idx="6">
                  <c:v>235.7</c:v>
                </c:pt>
                <c:pt idx="7">
                  <c:v>164.34</c:v>
                </c:pt>
                <c:pt idx="8">
                  <c:v>92.31</c:v>
                </c:pt>
                <c:pt idx="9">
                  <c:v>115.21</c:v>
                </c:pt>
                <c:pt idx="10">
                  <c:v>95.05</c:v>
                </c:pt>
                <c:pt idx="11">
                  <c:v>92.65</c:v>
                </c:pt>
                <c:pt idx="12">
                  <c:v>57.76</c:v>
                </c:pt>
                <c:pt idx="13">
                  <c:v>65.66</c:v>
                </c:pt>
                <c:pt idx="14">
                  <c:v>115.68</c:v>
                </c:pt>
                <c:pt idx="15">
                  <c:v>87.92</c:v>
                </c:pt>
                <c:pt idx="16">
                  <c:v>45.75</c:v>
                </c:pt>
                <c:pt idx="17">
                  <c:v>96.93</c:v>
                </c:pt>
                <c:pt idx="18">
                  <c:v>57.29</c:v>
                </c:pt>
                <c:pt idx="19">
                  <c:v>120.88</c:v>
                </c:pt>
              </c:numCache>
            </c:numRef>
          </c:val>
          <c:extLst>
            <c:ext xmlns:c16="http://schemas.microsoft.com/office/drawing/2014/chart" uri="{C3380CC4-5D6E-409C-BE32-E72D297353CC}">
              <c16:uniqueId val="{00000000-89C9-45DC-8320-6DF2F3C2296A}"/>
            </c:ext>
          </c:extLst>
        </c:ser>
        <c:ser>
          <c:idx val="1"/>
          <c:order val="1"/>
          <c:tx>
            <c:strRef>
              <c:f>'DOT1000'!$J$2</c:f>
              <c:strCache>
                <c:ptCount val="1"/>
                <c:pt idx="0">
                  <c:v>2020-12</c:v>
                </c:pt>
              </c:strCache>
            </c:strRef>
          </c:tx>
          <c:spPr>
            <a:solidFill>
              <a:schemeClr val="accent2"/>
            </a:solidFill>
            <a:ln>
              <a:noFill/>
            </a:ln>
            <a:effectLst/>
          </c:spPr>
          <c:invertIfNegative val="0"/>
          <c:cat>
            <c:strRef>
              <c:f>'DOT1000'!$H$3:$H$22</c:f>
              <c:strCache>
                <c:ptCount val="20"/>
                <c:pt idx="0">
                  <c:v>C300</c:v>
                </c:pt>
                <c:pt idx="1">
                  <c:v>C400</c:v>
                </c:pt>
                <c:pt idx="2">
                  <c:v>C600</c:v>
                </c:pt>
                <c:pt idx="3">
                  <c:v>CHICU</c:v>
                </c:pt>
                <c:pt idx="4">
                  <c:v>CMIC</c:v>
                </c:pt>
                <c:pt idx="5">
                  <c:v>TCIC</c:v>
                </c:pt>
                <c:pt idx="6">
                  <c:v>TCTIC</c:v>
                </c:pt>
                <c:pt idx="7">
                  <c:v>TSIC</c:v>
                </c:pt>
                <c:pt idx="8">
                  <c:v>L20</c:v>
                </c:pt>
                <c:pt idx="9">
                  <c:v>L40</c:v>
                </c:pt>
                <c:pt idx="10">
                  <c:v>L50</c:v>
                </c:pt>
                <c:pt idx="11">
                  <c:v>L55</c:v>
                </c:pt>
                <c:pt idx="12">
                  <c:v>L60</c:v>
                </c:pt>
                <c:pt idx="13">
                  <c:v>T6</c:v>
                </c:pt>
                <c:pt idx="14">
                  <c:v>T7</c:v>
                </c:pt>
                <c:pt idx="15">
                  <c:v>T8</c:v>
                </c:pt>
                <c:pt idx="16">
                  <c:v>T9</c:v>
                </c:pt>
                <c:pt idx="17">
                  <c:v>T3</c:v>
                </c:pt>
                <c:pt idx="18">
                  <c:v>T4</c:v>
                </c:pt>
                <c:pt idx="19">
                  <c:v>T5</c:v>
                </c:pt>
              </c:strCache>
            </c:strRef>
          </c:cat>
          <c:val>
            <c:numRef>
              <c:f>'DOT1000'!$J$3:$J$22</c:f>
              <c:numCache>
                <c:formatCode>General</c:formatCode>
                <c:ptCount val="20"/>
                <c:pt idx="0">
                  <c:v>177.3</c:v>
                </c:pt>
                <c:pt idx="1">
                  <c:v>115.63</c:v>
                </c:pt>
                <c:pt idx="2">
                  <c:v>51.53</c:v>
                </c:pt>
                <c:pt idx="3">
                  <c:v>176.9</c:v>
                </c:pt>
                <c:pt idx="4">
                  <c:v>196.38</c:v>
                </c:pt>
                <c:pt idx="5">
                  <c:v>367.35</c:v>
                </c:pt>
                <c:pt idx="6">
                  <c:v>281.69</c:v>
                </c:pt>
                <c:pt idx="7">
                  <c:v>172.31</c:v>
                </c:pt>
                <c:pt idx="8">
                  <c:v>90.67</c:v>
                </c:pt>
                <c:pt idx="9">
                  <c:v>108.91</c:v>
                </c:pt>
                <c:pt idx="10">
                  <c:v>139.41999999999999</c:v>
                </c:pt>
                <c:pt idx="11">
                  <c:v>112.63</c:v>
                </c:pt>
                <c:pt idx="12">
                  <c:v>68.91</c:v>
                </c:pt>
                <c:pt idx="13">
                  <c:v>107.85</c:v>
                </c:pt>
                <c:pt idx="14">
                  <c:v>108.01</c:v>
                </c:pt>
                <c:pt idx="15">
                  <c:v>74.040000000000006</c:v>
                </c:pt>
                <c:pt idx="16">
                  <c:v>39.76</c:v>
                </c:pt>
                <c:pt idx="17">
                  <c:v>55</c:v>
                </c:pt>
                <c:pt idx="18">
                  <c:v>74.95</c:v>
                </c:pt>
                <c:pt idx="19">
                  <c:v>93</c:v>
                </c:pt>
              </c:numCache>
            </c:numRef>
          </c:val>
          <c:extLst>
            <c:ext xmlns:c16="http://schemas.microsoft.com/office/drawing/2014/chart" uri="{C3380CC4-5D6E-409C-BE32-E72D297353CC}">
              <c16:uniqueId val="{00000001-89C9-45DC-8320-6DF2F3C2296A}"/>
            </c:ext>
          </c:extLst>
        </c:ser>
        <c:ser>
          <c:idx val="2"/>
          <c:order val="2"/>
          <c:tx>
            <c:strRef>
              <c:f>'DOT1000'!$K$2</c:f>
              <c:strCache>
                <c:ptCount val="1"/>
                <c:pt idx="0">
                  <c:v>2021-1</c:v>
                </c:pt>
              </c:strCache>
            </c:strRef>
          </c:tx>
          <c:spPr>
            <a:solidFill>
              <a:schemeClr val="accent3"/>
            </a:solidFill>
            <a:ln>
              <a:noFill/>
            </a:ln>
            <a:effectLst/>
          </c:spPr>
          <c:invertIfNegative val="0"/>
          <c:cat>
            <c:strRef>
              <c:f>'DOT1000'!$H$3:$H$22</c:f>
              <c:strCache>
                <c:ptCount val="20"/>
                <c:pt idx="0">
                  <c:v>C300</c:v>
                </c:pt>
                <c:pt idx="1">
                  <c:v>C400</c:v>
                </c:pt>
                <c:pt idx="2">
                  <c:v>C600</c:v>
                </c:pt>
                <c:pt idx="3">
                  <c:v>CHICU</c:v>
                </c:pt>
                <c:pt idx="4">
                  <c:v>CMIC</c:v>
                </c:pt>
                <c:pt idx="5">
                  <c:v>TCIC</c:v>
                </c:pt>
                <c:pt idx="6">
                  <c:v>TCTIC</c:v>
                </c:pt>
                <c:pt idx="7">
                  <c:v>TSIC</c:v>
                </c:pt>
                <c:pt idx="8">
                  <c:v>L20</c:v>
                </c:pt>
                <c:pt idx="9">
                  <c:v>L40</c:v>
                </c:pt>
                <c:pt idx="10">
                  <c:v>L50</c:v>
                </c:pt>
                <c:pt idx="11">
                  <c:v>L55</c:v>
                </c:pt>
                <c:pt idx="12">
                  <c:v>L60</c:v>
                </c:pt>
                <c:pt idx="13">
                  <c:v>T6</c:v>
                </c:pt>
                <c:pt idx="14">
                  <c:v>T7</c:v>
                </c:pt>
                <c:pt idx="15">
                  <c:v>T8</c:v>
                </c:pt>
                <c:pt idx="16">
                  <c:v>T9</c:v>
                </c:pt>
                <c:pt idx="17">
                  <c:v>T3</c:v>
                </c:pt>
                <c:pt idx="18">
                  <c:v>T4</c:v>
                </c:pt>
                <c:pt idx="19">
                  <c:v>T5</c:v>
                </c:pt>
              </c:strCache>
            </c:strRef>
          </c:cat>
          <c:val>
            <c:numRef>
              <c:f>'DOT1000'!$K$3:$K$22</c:f>
              <c:numCache>
                <c:formatCode>General</c:formatCode>
                <c:ptCount val="20"/>
                <c:pt idx="0">
                  <c:v>296.25</c:v>
                </c:pt>
                <c:pt idx="1">
                  <c:v>67.73</c:v>
                </c:pt>
                <c:pt idx="2">
                  <c:v>79.95</c:v>
                </c:pt>
                <c:pt idx="3">
                  <c:v>192.42</c:v>
                </c:pt>
                <c:pt idx="4">
                  <c:v>232.07</c:v>
                </c:pt>
                <c:pt idx="5">
                  <c:v>355.96</c:v>
                </c:pt>
                <c:pt idx="6">
                  <c:v>322.47000000000003</c:v>
                </c:pt>
                <c:pt idx="7">
                  <c:v>234.93</c:v>
                </c:pt>
                <c:pt idx="8">
                  <c:v>111.39</c:v>
                </c:pt>
                <c:pt idx="9">
                  <c:v>68.97</c:v>
                </c:pt>
                <c:pt idx="10">
                  <c:v>103.05</c:v>
                </c:pt>
                <c:pt idx="11">
                  <c:v>108.7</c:v>
                </c:pt>
                <c:pt idx="12">
                  <c:v>57.51</c:v>
                </c:pt>
                <c:pt idx="13">
                  <c:v>113.77</c:v>
                </c:pt>
                <c:pt idx="14">
                  <c:v>123.95</c:v>
                </c:pt>
                <c:pt idx="15">
                  <c:v>59.8</c:v>
                </c:pt>
                <c:pt idx="16">
                  <c:v>76.63</c:v>
                </c:pt>
                <c:pt idx="17">
                  <c:v>113.46</c:v>
                </c:pt>
                <c:pt idx="18">
                  <c:v>90.82</c:v>
                </c:pt>
                <c:pt idx="19">
                  <c:v>75.069999999999993</c:v>
                </c:pt>
              </c:numCache>
            </c:numRef>
          </c:val>
          <c:extLst>
            <c:ext xmlns:c16="http://schemas.microsoft.com/office/drawing/2014/chart" uri="{C3380CC4-5D6E-409C-BE32-E72D297353CC}">
              <c16:uniqueId val="{00000002-89C9-45DC-8320-6DF2F3C2296A}"/>
            </c:ext>
          </c:extLst>
        </c:ser>
        <c:dLbls>
          <c:showLegendKey val="0"/>
          <c:showVal val="0"/>
          <c:showCatName val="0"/>
          <c:showSerName val="0"/>
          <c:showPercent val="0"/>
          <c:showBubbleSize val="0"/>
        </c:dLbls>
        <c:gapWidth val="199"/>
        <c:axId val="624079864"/>
        <c:axId val="624081832"/>
      </c:barChart>
      <c:catAx>
        <c:axId val="62407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n-lt"/>
                <a:ea typeface="+mn-ea"/>
                <a:cs typeface="+mn-cs"/>
              </a:defRPr>
            </a:pPr>
            <a:endParaRPr lang="en-US"/>
          </a:p>
        </c:txPr>
        <c:crossAx val="624081832"/>
        <c:crosses val="autoZero"/>
        <c:auto val="1"/>
        <c:lblAlgn val="ctr"/>
        <c:lblOffset val="100"/>
        <c:noMultiLvlLbl val="0"/>
      </c:catAx>
      <c:valAx>
        <c:axId val="62408183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240798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chemeClr val="tx1">
                    <a:lumMod val="65000"/>
                    <a:lumOff val="35000"/>
                  </a:schemeClr>
                </a:solidFill>
                <a:latin typeface="+mn-lt"/>
                <a:ea typeface="+mn-ea"/>
                <a:cs typeface="+mn-cs"/>
              </a:defRPr>
            </a:pPr>
            <a:r>
              <a:rPr lang="en-US" sz="2800" b="1" dirty="0"/>
              <a:t>CMC Anti-MRSA</a:t>
            </a:r>
            <a:r>
              <a:rPr lang="en-US" sz="2800" b="1" baseline="0" dirty="0"/>
              <a:t> </a:t>
            </a:r>
            <a:r>
              <a:rPr lang="en-US" sz="2800" b="1" dirty="0"/>
              <a:t>SAAR Values by Unit</a:t>
            </a:r>
          </a:p>
        </c:rich>
      </c:tx>
      <c:overlay val="0"/>
      <c:spPr>
        <a:noFill/>
        <a:ln>
          <a:noFill/>
        </a:ln>
        <a:effectLst/>
      </c:spPr>
      <c:txPr>
        <a:bodyPr rot="0" spcFirstLastPara="1" vertOverflow="ellipsis" vert="horz" wrap="square" anchor="ctr" anchorCtr="1"/>
        <a:lstStyle/>
        <a:p>
          <a:pPr>
            <a:defRPr sz="2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MRSA!$C$1</c:f>
              <c:strCache>
                <c:ptCount val="1"/>
                <c:pt idx="0">
                  <c:v>ICUs</c:v>
                </c:pt>
              </c:strCache>
            </c:strRef>
          </c:tx>
          <c:spPr>
            <a:ln w="28575" cap="rnd">
              <a:solidFill>
                <a:schemeClr val="accent2"/>
              </a:solidFill>
              <a:round/>
            </a:ln>
            <a:effectLst/>
          </c:spPr>
          <c:marker>
            <c:symbol val="none"/>
          </c:marker>
          <c:cat>
            <c:numRef>
              <c:f>MRSA!$A$2:$A$8</c:f>
              <c:numCache>
                <c:formatCode>mmm\-yy</c:formatCode>
                <c:ptCount val="7"/>
                <c:pt idx="0">
                  <c:v>44136</c:v>
                </c:pt>
                <c:pt idx="1">
                  <c:v>44166</c:v>
                </c:pt>
                <c:pt idx="2">
                  <c:v>44197</c:v>
                </c:pt>
                <c:pt idx="3">
                  <c:v>44228</c:v>
                </c:pt>
                <c:pt idx="4" formatCode="d\-mmm">
                  <c:v>44276</c:v>
                </c:pt>
                <c:pt idx="5" formatCode="d\-mmm">
                  <c:v>44307</c:v>
                </c:pt>
                <c:pt idx="6" formatCode="d\-mmm">
                  <c:v>44337</c:v>
                </c:pt>
              </c:numCache>
            </c:numRef>
          </c:cat>
          <c:val>
            <c:numRef>
              <c:f>MRSA!$C$2:$C$8</c:f>
              <c:numCache>
                <c:formatCode>General</c:formatCode>
                <c:ptCount val="7"/>
                <c:pt idx="0">
                  <c:v>1.3939999999999999</c:v>
                </c:pt>
                <c:pt idx="1">
                  <c:v>1.0269999999999999</c:v>
                </c:pt>
                <c:pt idx="2">
                  <c:v>1.2609999999999999</c:v>
                </c:pt>
                <c:pt idx="3">
                  <c:v>1.7010000000000001</c:v>
                </c:pt>
                <c:pt idx="4">
                  <c:v>1.6619999999999999</c:v>
                </c:pt>
                <c:pt idx="5">
                  <c:v>1.5209999999999999</c:v>
                </c:pt>
                <c:pt idx="6">
                  <c:v>1.7649999999999999</c:v>
                </c:pt>
              </c:numCache>
            </c:numRef>
          </c:val>
          <c:smooth val="0"/>
          <c:extLst>
            <c:ext xmlns:c16="http://schemas.microsoft.com/office/drawing/2014/chart" uri="{C3380CC4-5D6E-409C-BE32-E72D297353CC}">
              <c16:uniqueId val="{00000001-A3C3-4332-B3E8-F53A855E4688}"/>
            </c:ext>
          </c:extLst>
        </c:ser>
        <c:ser>
          <c:idx val="2"/>
          <c:order val="1"/>
          <c:tx>
            <c:strRef>
              <c:f>MRSA!$D$1</c:f>
              <c:strCache>
                <c:ptCount val="1"/>
                <c:pt idx="0">
                  <c:v>Wards</c:v>
                </c:pt>
              </c:strCache>
            </c:strRef>
          </c:tx>
          <c:spPr>
            <a:ln w="28575" cap="rnd">
              <a:solidFill>
                <a:schemeClr val="accent3"/>
              </a:solidFill>
              <a:round/>
            </a:ln>
            <a:effectLst/>
          </c:spPr>
          <c:marker>
            <c:symbol val="none"/>
          </c:marker>
          <c:cat>
            <c:numRef>
              <c:f>MRSA!$A$2:$A$8</c:f>
              <c:numCache>
                <c:formatCode>mmm\-yy</c:formatCode>
                <c:ptCount val="7"/>
                <c:pt idx="0">
                  <c:v>44136</c:v>
                </c:pt>
                <c:pt idx="1">
                  <c:v>44166</c:v>
                </c:pt>
                <c:pt idx="2">
                  <c:v>44197</c:v>
                </c:pt>
                <c:pt idx="3">
                  <c:v>44228</c:v>
                </c:pt>
                <c:pt idx="4" formatCode="d\-mmm">
                  <c:v>44276</c:v>
                </c:pt>
                <c:pt idx="5" formatCode="d\-mmm">
                  <c:v>44307</c:v>
                </c:pt>
                <c:pt idx="6" formatCode="d\-mmm">
                  <c:v>44337</c:v>
                </c:pt>
              </c:numCache>
            </c:numRef>
          </c:cat>
          <c:val>
            <c:numRef>
              <c:f>MRSA!$D$2:$D$8</c:f>
              <c:numCache>
                <c:formatCode>General</c:formatCode>
                <c:ptCount val="7"/>
                <c:pt idx="0">
                  <c:v>0.91500000000000004</c:v>
                </c:pt>
                <c:pt idx="1">
                  <c:v>0.876</c:v>
                </c:pt>
                <c:pt idx="2">
                  <c:v>0.84299999999999997</c:v>
                </c:pt>
                <c:pt idx="3" formatCode="0.000">
                  <c:v>1.0720000000000001</c:v>
                </c:pt>
                <c:pt idx="4" formatCode="0.000">
                  <c:v>1.224</c:v>
                </c:pt>
                <c:pt idx="5" formatCode="0.000">
                  <c:v>1.0509999999999999</c:v>
                </c:pt>
                <c:pt idx="6" formatCode="0.000">
                  <c:v>1.3220000000000001</c:v>
                </c:pt>
              </c:numCache>
            </c:numRef>
          </c:val>
          <c:smooth val="0"/>
          <c:extLst>
            <c:ext xmlns:c16="http://schemas.microsoft.com/office/drawing/2014/chart" uri="{C3380CC4-5D6E-409C-BE32-E72D297353CC}">
              <c16:uniqueId val="{00000002-A3C3-4332-B3E8-F53A855E4688}"/>
            </c:ext>
          </c:extLst>
        </c:ser>
        <c:ser>
          <c:idx val="3"/>
          <c:order val="2"/>
          <c:tx>
            <c:strRef>
              <c:f>MRSA!$E$1</c:f>
              <c:strCache>
                <c:ptCount val="1"/>
                <c:pt idx="0">
                  <c:v>Stepdown</c:v>
                </c:pt>
              </c:strCache>
            </c:strRef>
          </c:tx>
          <c:spPr>
            <a:ln w="28575" cap="rnd">
              <a:solidFill>
                <a:schemeClr val="accent4"/>
              </a:solidFill>
              <a:round/>
            </a:ln>
            <a:effectLst/>
          </c:spPr>
          <c:marker>
            <c:symbol val="none"/>
          </c:marker>
          <c:cat>
            <c:numRef>
              <c:f>MRSA!$A$2:$A$8</c:f>
              <c:numCache>
                <c:formatCode>mmm\-yy</c:formatCode>
                <c:ptCount val="7"/>
                <c:pt idx="0">
                  <c:v>44136</c:v>
                </c:pt>
                <c:pt idx="1">
                  <c:v>44166</c:v>
                </c:pt>
                <c:pt idx="2">
                  <c:v>44197</c:v>
                </c:pt>
                <c:pt idx="3">
                  <c:v>44228</c:v>
                </c:pt>
                <c:pt idx="4" formatCode="d\-mmm">
                  <c:v>44276</c:v>
                </c:pt>
                <c:pt idx="5" formatCode="d\-mmm">
                  <c:v>44307</c:v>
                </c:pt>
                <c:pt idx="6" formatCode="d\-mmm">
                  <c:v>44337</c:v>
                </c:pt>
              </c:numCache>
            </c:numRef>
          </c:cat>
          <c:val>
            <c:numRef>
              <c:f>MRSA!$E$2:$E$8</c:f>
              <c:numCache>
                <c:formatCode>General</c:formatCode>
                <c:ptCount val="7"/>
                <c:pt idx="0">
                  <c:v>1.1619999999999999</c:v>
                </c:pt>
                <c:pt idx="1">
                  <c:v>0.88500000000000001</c:v>
                </c:pt>
                <c:pt idx="2">
                  <c:v>0.996</c:v>
                </c:pt>
                <c:pt idx="3">
                  <c:v>0.61699999999999999</c:v>
                </c:pt>
                <c:pt idx="4">
                  <c:v>0.66900000000000004</c:v>
                </c:pt>
                <c:pt idx="5">
                  <c:v>0.66700000000000004</c:v>
                </c:pt>
                <c:pt idx="6">
                  <c:v>0.94599999999999995</c:v>
                </c:pt>
              </c:numCache>
            </c:numRef>
          </c:val>
          <c:smooth val="0"/>
          <c:extLst>
            <c:ext xmlns:c16="http://schemas.microsoft.com/office/drawing/2014/chart" uri="{C3380CC4-5D6E-409C-BE32-E72D297353CC}">
              <c16:uniqueId val="{00000003-A3C3-4332-B3E8-F53A855E4688}"/>
            </c:ext>
          </c:extLst>
        </c:ser>
        <c:ser>
          <c:idx val="4"/>
          <c:order val="3"/>
          <c:tx>
            <c:strRef>
              <c:f>MRSA!$F$1</c:f>
              <c:strCache>
                <c:ptCount val="1"/>
                <c:pt idx="0">
                  <c:v>Oncology</c:v>
                </c:pt>
              </c:strCache>
            </c:strRef>
          </c:tx>
          <c:spPr>
            <a:ln w="28575" cap="rnd">
              <a:solidFill>
                <a:schemeClr val="accent5"/>
              </a:solidFill>
              <a:round/>
            </a:ln>
            <a:effectLst/>
          </c:spPr>
          <c:marker>
            <c:symbol val="none"/>
          </c:marker>
          <c:cat>
            <c:numRef>
              <c:f>MRSA!$A$2:$A$8</c:f>
              <c:numCache>
                <c:formatCode>mmm\-yy</c:formatCode>
                <c:ptCount val="7"/>
                <c:pt idx="0">
                  <c:v>44136</c:v>
                </c:pt>
                <c:pt idx="1">
                  <c:v>44166</c:v>
                </c:pt>
                <c:pt idx="2">
                  <c:v>44197</c:v>
                </c:pt>
                <c:pt idx="3">
                  <c:v>44228</c:v>
                </c:pt>
                <c:pt idx="4" formatCode="d\-mmm">
                  <c:v>44276</c:v>
                </c:pt>
                <c:pt idx="5" formatCode="d\-mmm">
                  <c:v>44307</c:v>
                </c:pt>
                <c:pt idx="6" formatCode="d\-mmm">
                  <c:v>44337</c:v>
                </c:pt>
              </c:numCache>
            </c:numRef>
          </c:cat>
          <c:val>
            <c:numRef>
              <c:f>MRSA!$F$2:$F$8</c:f>
              <c:numCache>
                <c:formatCode>General</c:formatCode>
                <c:ptCount val="7"/>
                <c:pt idx="0">
                  <c:v>0.94399999999999995</c:v>
                </c:pt>
                <c:pt idx="1">
                  <c:v>0.872</c:v>
                </c:pt>
                <c:pt idx="2">
                  <c:v>0.83499999999999996</c:v>
                </c:pt>
                <c:pt idx="3">
                  <c:v>0.84</c:v>
                </c:pt>
                <c:pt idx="4">
                  <c:v>0.95099999999999996</c:v>
                </c:pt>
                <c:pt idx="5">
                  <c:v>0.86599999999999999</c:v>
                </c:pt>
                <c:pt idx="6">
                  <c:v>0.78800000000000003</c:v>
                </c:pt>
              </c:numCache>
            </c:numRef>
          </c:val>
          <c:smooth val="0"/>
          <c:extLst>
            <c:ext xmlns:c16="http://schemas.microsoft.com/office/drawing/2014/chart" uri="{C3380CC4-5D6E-409C-BE32-E72D297353CC}">
              <c16:uniqueId val="{00000004-A3C3-4332-B3E8-F53A855E4688}"/>
            </c:ext>
          </c:extLst>
        </c:ser>
        <c:ser>
          <c:idx val="5"/>
          <c:order val="4"/>
          <c:tx>
            <c:strRef>
              <c:f>MRSA!$G$1</c:f>
              <c:strCache>
                <c:ptCount val="1"/>
                <c:pt idx="0">
                  <c:v>2017 baseline</c:v>
                </c:pt>
              </c:strCache>
            </c:strRef>
          </c:tx>
          <c:spPr>
            <a:ln w="28575" cap="rnd">
              <a:solidFill>
                <a:schemeClr val="tx1"/>
              </a:solidFill>
              <a:prstDash val="sysDash"/>
              <a:round/>
            </a:ln>
            <a:effectLst/>
          </c:spPr>
          <c:marker>
            <c:symbol val="none"/>
          </c:marker>
          <c:cat>
            <c:numRef>
              <c:f>MRSA!$A$2:$A$8</c:f>
              <c:numCache>
                <c:formatCode>mmm\-yy</c:formatCode>
                <c:ptCount val="7"/>
                <c:pt idx="0">
                  <c:v>44136</c:v>
                </c:pt>
                <c:pt idx="1">
                  <c:v>44166</c:v>
                </c:pt>
                <c:pt idx="2">
                  <c:v>44197</c:v>
                </c:pt>
                <c:pt idx="3">
                  <c:v>44228</c:v>
                </c:pt>
                <c:pt idx="4" formatCode="d\-mmm">
                  <c:v>44276</c:v>
                </c:pt>
                <c:pt idx="5" formatCode="d\-mmm">
                  <c:v>44307</c:v>
                </c:pt>
                <c:pt idx="6" formatCode="d\-mmm">
                  <c:v>44337</c:v>
                </c:pt>
              </c:numCache>
            </c:numRef>
          </c:cat>
          <c:val>
            <c:numRef>
              <c:f>MRSA!$G$2:$G$8</c:f>
              <c:numCache>
                <c:formatCode>General</c:formatCode>
                <c:ptCount val="7"/>
                <c:pt idx="0">
                  <c:v>1</c:v>
                </c:pt>
                <c:pt idx="1">
                  <c:v>1</c:v>
                </c:pt>
                <c:pt idx="2">
                  <c:v>1</c:v>
                </c:pt>
                <c:pt idx="3">
                  <c:v>1</c:v>
                </c:pt>
                <c:pt idx="4">
                  <c:v>1</c:v>
                </c:pt>
                <c:pt idx="5">
                  <c:v>1</c:v>
                </c:pt>
                <c:pt idx="6">
                  <c:v>1</c:v>
                </c:pt>
              </c:numCache>
            </c:numRef>
          </c:val>
          <c:smooth val="0"/>
          <c:extLst>
            <c:ext xmlns:c16="http://schemas.microsoft.com/office/drawing/2014/chart" uri="{C3380CC4-5D6E-409C-BE32-E72D297353CC}">
              <c16:uniqueId val="{00000005-A3C3-4332-B3E8-F53A855E4688}"/>
            </c:ext>
          </c:extLst>
        </c:ser>
        <c:dLbls>
          <c:showLegendKey val="0"/>
          <c:showVal val="0"/>
          <c:showCatName val="0"/>
          <c:showSerName val="0"/>
          <c:showPercent val="0"/>
          <c:showBubbleSize val="0"/>
        </c:dLbls>
        <c:smooth val="0"/>
        <c:axId val="541847952"/>
        <c:axId val="541847624"/>
      </c:lineChart>
      <c:dateAx>
        <c:axId val="541847952"/>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41847624"/>
        <c:crosses val="autoZero"/>
        <c:auto val="1"/>
        <c:lblOffset val="100"/>
        <c:baseTimeUnit val="months"/>
      </c:dateAx>
      <c:valAx>
        <c:axId val="541847624"/>
        <c:scaling>
          <c:orientation val="minMax"/>
          <c:min val="0.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SAAR</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41847952"/>
        <c:crosses val="autoZero"/>
        <c:crossBetween val="between"/>
      </c:valAx>
      <c:spPr>
        <a:noFill/>
        <a:ln>
          <a:noFill/>
        </a:ln>
        <a:effectLst/>
      </c:spPr>
    </c:plotArea>
    <c:legend>
      <c:legendPos val="b"/>
      <c:layout>
        <c:manualLayout>
          <c:xMode val="edge"/>
          <c:yMode val="edge"/>
          <c:x val="8.8602068603092464E-3"/>
          <c:y val="0.86948238108071685"/>
          <c:w val="0.98045256405523173"/>
          <c:h val="0.130517618919283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2400" dirty="0"/>
              <a:t>MICU Anti-MRSA Coverage</a:t>
            </a:r>
            <a:br>
              <a:rPr lang="en-US" sz="2400" dirty="0"/>
            </a:br>
            <a:r>
              <a:rPr lang="en-US" sz="2400" dirty="0"/>
              <a:t>First</a:t>
            </a:r>
            <a:r>
              <a:rPr lang="en-US" sz="2400" baseline="0" dirty="0"/>
              <a:t> Quarter 2021</a:t>
            </a:r>
            <a:endParaRPr lang="en-US" sz="2400" dirty="0"/>
          </a:p>
        </c:rich>
      </c:tx>
      <c:layout>
        <c:manualLayout>
          <c:xMode val="edge"/>
          <c:yMode val="edge"/>
          <c:x val="0.11529031182578973"/>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4"/>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Days Treated</c:v>
                </c:pt>
                <c:pt idx="1">
                  <c:v>Days Positive</c:v>
                </c:pt>
              </c:strCache>
            </c:strRef>
          </c:cat>
          <c:val>
            <c:numRef>
              <c:f>Sheet1!$B$2:$B$3</c:f>
              <c:numCache>
                <c:formatCode>General</c:formatCode>
                <c:ptCount val="2"/>
                <c:pt idx="0">
                  <c:v>307</c:v>
                </c:pt>
                <c:pt idx="1">
                  <c:v>139</c:v>
                </c:pt>
              </c:numCache>
            </c:numRef>
          </c:val>
          <c:extLst>
            <c:ext xmlns:c16="http://schemas.microsoft.com/office/drawing/2014/chart" uri="{C3380CC4-5D6E-409C-BE32-E72D297353CC}">
              <c16:uniqueId val="{00000000-A782-4ACD-A774-675E31AAD660}"/>
            </c:ext>
          </c:extLst>
        </c:ser>
        <c:dLbls>
          <c:dLblPos val="outEnd"/>
          <c:showLegendKey val="0"/>
          <c:showVal val="1"/>
          <c:showCatName val="0"/>
          <c:showSerName val="0"/>
          <c:showPercent val="0"/>
          <c:showBubbleSize val="0"/>
        </c:dLbls>
        <c:gapWidth val="100"/>
        <c:overlap val="-24"/>
        <c:axId val="400082464"/>
        <c:axId val="400082792"/>
      </c:barChart>
      <c:catAx>
        <c:axId val="4000824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400082792"/>
        <c:crosses val="autoZero"/>
        <c:auto val="1"/>
        <c:lblAlgn val="ctr"/>
        <c:lblOffset val="100"/>
        <c:noMultiLvlLbl val="0"/>
      </c:catAx>
      <c:valAx>
        <c:axId val="4000827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Number of Days</a:t>
                </a:r>
              </a:p>
            </c:rich>
          </c:tx>
          <c:layout>
            <c:manualLayout>
              <c:xMode val="edge"/>
              <c:yMode val="edge"/>
              <c:x val="1.1715024195675957E-2"/>
              <c:y val="0.37183880887164866"/>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00082464"/>
        <c:crosses val="autoZero"/>
        <c:crossBetween val="between"/>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'[Custom Drug Category-Vancomycin-CASES_VIEW-EXPANDED-2020-04-01-2021-05-31-CONFIDENTIAL.xlsx]Sheet1'!$A$1:$A$9</c:f>
              <c:numCache>
                <c:formatCode>General</c:formatCode>
                <c:ptCount val="9"/>
                <c:pt idx="0">
                  <c:v>2012</c:v>
                </c:pt>
                <c:pt idx="1">
                  <c:v>2013</c:v>
                </c:pt>
                <c:pt idx="2">
                  <c:v>2014</c:v>
                </c:pt>
                <c:pt idx="3">
                  <c:v>2015</c:v>
                </c:pt>
                <c:pt idx="4">
                  <c:v>2016</c:v>
                </c:pt>
                <c:pt idx="5">
                  <c:v>2017</c:v>
                </c:pt>
                <c:pt idx="6">
                  <c:v>2018</c:v>
                </c:pt>
                <c:pt idx="7">
                  <c:v>2019</c:v>
                </c:pt>
                <c:pt idx="8">
                  <c:v>2020</c:v>
                </c:pt>
              </c:numCache>
            </c:numRef>
          </c:cat>
          <c:val>
            <c:numRef>
              <c:f>'[Custom Drug Category-Vancomycin-CASES_VIEW-EXPANDED-2020-04-01-2021-05-31-CONFIDENTIAL.xlsx]Sheet1'!$B$1:$B$9</c:f>
              <c:numCache>
                <c:formatCode>General</c:formatCode>
                <c:ptCount val="9"/>
                <c:pt idx="0">
                  <c:v>20</c:v>
                </c:pt>
                <c:pt idx="1">
                  <c:v>20</c:v>
                </c:pt>
                <c:pt idx="2">
                  <c:v>27</c:v>
                </c:pt>
                <c:pt idx="3">
                  <c:v>28</c:v>
                </c:pt>
                <c:pt idx="4">
                  <c:v>22</c:v>
                </c:pt>
                <c:pt idx="5">
                  <c:v>23</c:v>
                </c:pt>
                <c:pt idx="6">
                  <c:v>19</c:v>
                </c:pt>
                <c:pt idx="7">
                  <c:v>19</c:v>
                </c:pt>
                <c:pt idx="8">
                  <c:v>19</c:v>
                </c:pt>
              </c:numCache>
            </c:numRef>
          </c:val>
          <c:extLst>
            <c:ext xmlns:c16="http://schemas.microsoft.com/office/drawing/2014/chart" uri="{C3380CC4-5D6E-409C-BE32-E72D297353CC}">
              <c16:uniqueId val="{00000000-9CF6-47D2-BA97-53D7FBB42147}"/>
            </c:ext>
          </c:extLst>
        </c:ser>
        <c:dLbls>
          <c:showLegendKey val="0"/>
          <c:showVal val="0"/>
          <c:showCatName val="0"/>
          <c:showSerName val="0"/>
          <c:showPercent val="0"/>
          <c:showBubbleSize val="0"/>
        </c:dLbls>
        <c:gapWidth val="100"/>
        <c:overlap val="-24"/>
        <c:axId val="551073608"/>
        <c:axId val="551071968"/>
      </c:barChart>
      <c:catAx>
        <c:axId val="55107360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51071968"/>
        <c:crosses val="autoZero"/>
        <c:auto val="1"/>
        <c:lblAlgn val="ctr"/>
        <c:lblOffset val="100"/>
        <c:noMultiLvlLbl val="0"/>
      </c:catAx>
      <c:valAx>
        <c:axId val="551071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510736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C9EB0A-C806-425C-B3CC-99487575FFF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473E19E-D576-4BE4-85B0-E709EEFB9EE0}">
      <dgm:prSet/>
      <dgm:spPr/>
      <dgm:t>
        <a:bodyPr/>
        <a:lstStyle/>
        <a:p>
          <a:r>
            <a:rPr lang="en-US"/>
            <a:t>SAAR &lt; 1.0 – antimicrobial use less than predicted</a:t>
          </a:r>
        </a:p>
      </dgm:t>
    </dgm:pt>
    <dgm:pt modelId="{CC4ECDEC-0032-45DA-9A5D-71271555EC3C}" type="parTrans" cxnId="{10EB9C09-85DD-4591-9D80-979C4CDF0B1F}">
      <dgm:prSet/>
      <dgm:spPr/>
      <dgm:t>
        <a:bodyPr/>
        <a:lstStyle/>
        <a:p>
          <a:endParaRPr lang="en-US"/>
        </a:p>
      </dgm:t>
    </dgm:pt>
    <dgm:pt modelId="{82534569-2038-45B9-A22A-ADEC2EEDCD89}" type="sibTrans" cxnId="{10EB9C09-85DD-4591-9D80-979C4CDF0B1F}">
      <dgm:prSet/>
      <dgm:spPr/>
      <dgm:t>
        <a:bodyPr/>
        <a:lstStyle/>
        <a:p>
          <a:endParaRPr lang="en-US"/>
        </a:p>
      </dgm:t>
    </dgm:pt>
    <dgm:pt modelId="{B2C2A3F4-AC5F-499C-8D5F-F9C6897017D2}">
      <dgm:prSet/>
      <dgm:spPr/>
      <dgm:t>
        <a:bodyPr/>
        <a:lstStyle/>
        <a:p>
          <a:r>
            <a:rPr lang="en-US"/>
            <a:t>SAAR = 1.0 – antimicrobial use equivalent to predicted</a:t>
          </a:r>
        </a:p>
      </dgm:t>
    </dgm:pt>
    <dgm:pt modelId="{8030FA34-CFA3-434A-BA5D-BE2BC66F9389}" type="parTrans" cxnId="{CB20A604-9F3F-406D-B40B-19EBE1A07E5D}">
      <dgm:prSet/>
      <dgm:spPr/>
      <dgm:t>
        <a:bodyPr/>
        <a:lstStyle/>
        <a:p>
          <a:endParaRPr lang="en-US"/>
        </a:p>
      </dgm:t>
    </dgm:pt>
    <dgm:pt modelId="{3227EC53-AC46-481F-B221-3DCFA112AE4D}" type="sibTrans" cxnId="{CB20A604-9F3F-406D-B40B-19EBE1A07E5D}">
      <dgm:prSet/>
      <dgm:spPr/>
      <dgm:t>
        <a:bodyPr/>
        <a:lstStyle/>
        <a:p>
          <a:endParaRPr lang="en-US"/>
        </a:p>
      </dgm:t>
    </dgm:pt>
    <dgm:pt modelId="{EC754B31-28DC-4EAD-8E60-C834C7AAD060}">
      <dgm:prSet/>
      <dgm:spPr/>
      <dgm:t>
        <a:bodyPr/>
        <a:lstStyle/>
        <a:p>
          <a:r>
            <a:rPr lang="en-US" dirty="0"/>
            <a:t>SAAR &gt; 1.0 – antimicrobial use greater than predicted</a:t>
          </a:r>
        </a:p>
      </dgm:t>
    </dgm:pt>
    <dgm:pt modelId="{A36CAF2A-D3B5-43DF-8E17-9A51A62F2BD6}" type="parTrans" cxnId="{32CE6106-7354-4E3A-B466-36001F468AAC}">
      <dgm:prSet/>
      <dgm:spPr/>
      <dgm:t>
        <a:bodyPr/>
        <a:lstStyle/>
        <a:p>
          <a:endParaRPr lang="en-US"/>
        </a:p>
      </dgm:t>
    </dgm:pt>
    <dgm:pt modelId="{B3698F7F-0F14-4FCD-9B10-82A2D8A241EC}" type="sibTrans" cxnId="{32CE6106-7354-4E3A-B466-36001F468AAC}">
      <dgm:prSet/>
      <dgm:spPr/>
      <dgm:t>
        <a:bodyPr/>
        <a:lstStyle/>
        <a:p>
          <a:endParaRPr lang="en-US"/>
        </a:p>
      </dgm:t>
    </dgm:pt>
    <dgm:pt modelId="{D829A925-2E36-4E42-A631-B2F4661C8DB8}" type="pres">
      <dgm:prSet presAssocID="{3FC9EB0A-C806-425C-B3CC-99487575FFF4}" presName="linear" presStyleCnt="0">
        <dgm:presLayoutVars>
          <dgm:animLvl val="lvl"/>
          <dgm:resizeHandles val="exact"/>
        </dgm:presLayoutVars>
      </dgm:prSet>
      <dgm:spPr/>
    </dgm:pt>
    <dgm:pt modelId="{549C4DFE-E106-4761-B1C3-5EF0773E6F24}" type="pres">
      <dgm:prSet presAssocID="{C473E19E-D576-4BE4-85B0-E709EEFB9EE0}" presName="parentText" presStyleLbl="node1" presStyleIdx="0" presStyleCnt="3">
        <dgm:presLayoutVars>
          <dgm:chMax val="0"/>
          <dgm:bulletEnabled val="1"/>
        </dgm:presLayoutVars>
      </dgm:prSet>
      <dgm:spPr/>
    </dgm:pt>
    <dgm:pt modelId="{3C955EF2-6655-4190-B7D3-95180309AF70}" type="pres">
      <dgm:prSet presAssocID="{82534569-2038-45B9-A22A-ADEC2EEDCD89}" presName="spacer" presStyleCnt="0"/>
      <dgm:spPr/>
    </dgm:pt>
    <dgm:pt modelId="{18C10D0A-A6CE-4BC7-8C2F-8046CAD009B6}" type="pres">
      <dgm:prSet presAssocID="{B2C2A3F4-AC5F-499C-8D5F-F9C6897017D2}" presName="parentText" presStyleLbl="node1" presStyleIdx="1" presStyleCnt="3">
        <dgm:presLayoutVars>
          <dgm:chMax val="0"/>
          <dgm:bulletEnabled val="1"/>
        </dgm:presLayoutVars>
      </dgm:prSet>
      <dgm:spPr/>
    </dgm:pt>
    <dgm:pt modelId="{3C49B7D2-8246-4ACC-B935-951937ADD76E}" type="pres">
      <dgm:prSet presAssocID="{3227EC53-AC46-481F-B221-3DCFA112AE4D}" presName="spacer" presStyleCnt="0"/>
      <dgm:spPr/>
    </dgm:pt>
    <dgm:pt modelId="{B29D045B-7246-4EC4-80DE-0A0AFDC19DF4}" type="pres">
      <dgm:prSet presAssocID="{EC754B31-28DC-4EAD-8E60-C834C7AAD060}" presName="parentText" presStyleLbl="node1" presStyleIdx="2" presStyleCnt="3">
        <dgm:presLayoutVars>
          <dgm:chMax val="0"/>
          <dgm:bulletEnabled val="1"/>
        </dgm:presLayoutVars>
      </dgm:prSet>
      <dgm:spPr/>
    </dgm:pt>
  </dgm:ptLst>
  <dgm:cxnLst>
    <dgm:cxn modelId="{CB20A604-9F3F-406D-B40B-19EBE1A07E5D}" srcId="{3FC9EB0A-C806-425C-B3CC-99487575FFF4}" destId="{B2C2A3F4-AC5F-499C-8D5F-F9C6897017D2}" srcOrd="1" destOrd="0" parTransId="{8030FA34-CFA3-434A-BA5D-BE2BC66F9389}" sibTransId="{3227EC53-AC46-481F-B221-3DCFA112AE4D}"/>
    <dgm:cxn modelId="{32CE6106-7354-4E3A-B466-36001F468AAC}" srcId="{3FC9EB0A-C806-425C-B3CC-99487575FFF4}" destId="{EC754B31-28DC-4EAD-8E60-C834C7AAD060}" srcOrd="2" destOrd="0" parTransId="{A36CAF2A-D3B5-43DF-8E17-9A51A62F2BD6}" sibTransId="{B3698F7F-0F14-4FCD-9B10-82A2D8A241EC}"/>
    <dgm:cxn modelId="{10EB9C09-85DD-4591-9D80-979C4CDF0B1F}" srcId="{3FC9EB0A-C806-425C-B3CC-99487575FFF4}" destId="{C473E19E-D576-4BE4-85B0-E709EEFB9EE0}" srcOrd="0" destOrd="0" parTransId="{CC4ECDEC-0032-45DA-9A5D-71271555EC3C}" sibTransId="{82534569-2038-45B9-A22A-ADEC2EEDCD89}"/>
    <dgm:cxn modelId="{DFBB3530-58D0-4EC8-8CAD-EC68FDF33CCF}" type="presOf" srcId="{C473E19E-D576-4BE4-85B0-E709EEFB9EE0}" destId="{549C4DFE-E106-4761-B1C3-5EF0773E6F24}" srcOrd="0" destOrd="0" presId="urn:microsoft.com/office/officeart/2005/8/layout/vList2"/>
    <dgm:cxn modelId="{1960E738-98EA-48AB-9489-DB13A4F77079}" type="presOf" srcId="{3FC9EB0A-C806-425C-B3CC-99487575FFF4}" destId="{D829A925-2E36-4E42-A631-B2F4661C8DB8}" srcOrd="0" destOrd="0" presId="urn:microsoft.com/office/officeart/2005/8/layout/vList2"/>
    <dgm:cxn modelId="{80970043-9E3D-4835-905A-6AB07408D164}" type="presOf" srcId="{B2C2A3F4-AC5F-499C-8D5F-F9C6897017D2}" destId="{18C10D0A-A6CE-4BC7-8C2F-8046CAD009B6}" srcOrd="0" destOrd="0" presId="urn:microsoft.com/office/officeart/2005/8/layout/vList2"/>
    <dgm:cxn modelId="{CC69B59F-2D3A-47B6-A550-422C6B27164C}" type="presOf" srcId="{EC754B31-28DC-4EAD-8E60-C834C7AAD060}" destId="{B29D045B-7246-4EC4-80DE-0A0AFDC19DF4}" srcOrd="0" destOrd="0" presId="urn:microsoft.com/office/officeart/2005/8/layout/vList2"/>
    <dgm:cxn modelId="{5FD50692-9BF6-4F22-8989-F4E79433A7A3}" type="presParOf" srcId="{D829A925-2E36-4E42-A631-B2F4661C8DB8}" destId="{549C4DFE-E106-4761-B1C3-5EF0773E6F24}" srcOrd="0" destOrd="0" presId="urn:microsoft.com/office/officeart/2005/8/layout/vList2"/>
    <dgm:cxn modelId="{F561E201-FC3B-46DE-B0A4-011A70FFE41E}" type="presParOf" srcId="{D829A925-2E36-4E42-A631-B2F4661C8DB8}" destId="{3C955EF2-6655-4190-B7D3-95180309AF70}" srcOrd="1" destOrd="0" presId="urn:microsoft.com/office/officeart/2005/8/layout/vList2"/>
    <dgm:cxn modelId="{5E0DC49F-5B3A-45BE-AE80-4862C8AFA567}" type="presParOf" srcId="{D829A925-2E36-4E42-A631-B2F4661C8DB8}" destId="{18C10D0A-A6CE-4BC7-8C2F-8046CAD009B6}" srcOrd="2" destOrd="0" presId="urn:microsoft.com/office/officeart/2005/8/layout/vList2"/>
    <dgm:cxn modelId="{19943E50-27F9-42FC-B5DA-5B1332C6108B}" type="presParOf" srcId="{D829A925-2E36-4E42-A631-B2F4661C8DB8}" destId="{3C49B7D2-8246-4ACC-B935-951937ADD76E}" srcOrd="3" destOrd="0" presId="urn:microsoft.com/office/officeart/2005/8/layout/vList2"/>
    <dgm:cxn modelId="{6264EF2A-85E7-48BE-AB97-8FDB8A01A761}" type="presParOf" srcId="{D829A925-2E36-4E42-A631-B2F4661C8DB8}" destId="{B29D045B-7246-4EC4-80DE-0A0AFDC19DF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65A81C-D6B3-4EE0-BBA1-2930EFB94E1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9982545-ED52-4448-8E8E-3EAA76185A96}">
      <dgm:prSet/>
      <dgm:spPr/>
      <dgm:t>
        <a:bodyPr/>
        <a:lstStyle/>
        <a:p>
          <a:r>
            <a:rPr lang="en-US" dirty="0"/>
            <a:t>Disproportionally high volume of anti-MRSA treatment </a:t>
          </a:r>
        </a:p>
      </dgm:t>
    </dgm:pt>
    <dgm:pt modelId="{870C09F0-D5A8-4B85-8A88-F9560FB89828}" type="parTrans" cxnId="{DDC70DA6-E576-4E02-892D-20E76BCCD688}">
      <dgm:prSet/>
      <dgm:spPr/>
      <dgm:t>
        <a:bodyPr/>
        <a:lstStyle/>
        <a:p>
          <a:endParaRPr lang="en-US"/>
        </a:p>
      </dgm:t>
    </dgm:pt>
    <dgm:pt modelId="{36AC3D39-09E0-42BE-BEDC-F98AA5AB3C6A}" type="sibTrans" cxnId="{DDC70DA6-E576-4E02-892D-20E76BCCD688}">
      <dgm:prSet/>
      <dgm:spPr/>
      <dgm:t>
        <a:bodyPr/>
        <a:lstStyle/>
        <a:p>
          <a:endParaRPr lang="en-US"/>
        </a:p>
      </dgm:t>
    </dgm:pt>
    <dgm:pt modelId="{C937F513-28FB-434C-8A7A-C32C4EB3555E}">
      <dgm:prSet/>
      <dgm:spPr/>
      <dgm:t>
        <a:bodyPr/>
        <a:lstStyle/>
        <a:p>
          <a:r>
            <a:rPr lang="en-US"/>
            <a:t>Relative to hospitals similar to CMC, and</a:t>
          </a:r>
        </a:p>
      </dgm:t>
    </dgm:pt>
    <dgm:pt modelId="{9E852434-2CA7-4CC2-BFEE-DB232120914E}" type="parTrans" cxnId="{A5D9A7D2-5B36-4043-95EA-D8F1D9A3BB82}">
      <dgm:prSet/>
      <dgm:spPr/>
      <dgm:t>
        <a:bodyPr/>
        <a:lstStyle/>
        <a:p>
          <a:endParaRPr lang="en-US"/>
        </a:p>
      </dgm:t>
    </dgm:pt>
    <dgm:pt modelId="{039037E5-29D8-4D6C-8ABD-D5800F33C755}" type="sibTrans" cxnId="{A5D9A7D2-5B36-4043-95EA-D8F1D9A3BB82}">
      <dgm:prSet/>
      <dgm:spPr/>
      <dgm:t>
        <a:bodyPr/>
        <a:lstStyle/>
        <a:p>
          <a:endParaRPr lang="en-US"/>
        </a:p>
      </dgm:t>
    </dgm:pt>
    <dgm:pt modelId="{5DA492A9-0890-43A7-8F6E-433E46A702ED}">
      <dgm:prSet/>
      <dgm:spPr/>
      <dgm:t>
        <a:bodyPr/>
        <a:lstStyle/>
        <a:p>
          <a:r>
            <a:rPr lang="en-US" dirty="0"/>
            <a:t>Relative to actual amount of MRSA recovered at CMC</a:t>
          </a:r>
        </a:p>
      </dgm:t>
    </dgm:pt>
    <dgm:pt modelId="{BF5D213A-FEC8-4FD2-AEE2-DCE047228AAC}" type="parTrans" cxnId="{8F70039F-BA45-4B3D-B584-5F0DD34AF29B}">
      <dgm:prSet/>
      <dgm:spPr/>
      <dgm:t>
        <a:bodyPr/>
        <a:lstStyle/>
        <a:p>
          <a:endParaRPr lang="en-US"/>
        </a:p>
      </dgm:t>
    </dgm:pt>
    <dgm:pt modelId="{31784BD9-6F3C-4B14-9295-689C20680E17}" type="sibTrans" cxnId="{8F70039F-BA45-4B3D-B584-5F0DD34AF29B}">
      <dgm:prSet/>
      <dgm:spPr/>
      <dgm:t>
        <a:bodyPr/>
        <a:lstStyle/>
        <a:p>
          <a:endParaRPr lang="en-US"/>
        </a:p>
      </dgm:t>
    </dgm:pt>
    <dgm:pt modelId="{B206FC5D-05CE-459D-82B1-899CD7F12D92}">
      <dgm:prSet/>
      <dgm:spPr/>
      <dgm:t>
        <a:bodyPr/>
        <a:lstStyle/>
        <a:p>
          <a:r>
            <a:rPr lang="en-US"/>
            <a:t>Costs</a:t>
          </a:r>
        </a:p>
      </dgm:t>
    </dgm:pt>
    <dgm:pt modelId="{B735F0BF-9AB1-41FE-B22E-5F863F2379D6}" type="parTrans" cxnId="{8B0C9192-AE3D-4C46-BA4B-09487D4AB96C}">
      <dgm:prSet/>
      <dgm:spPr/>
      <dgm:t>
        <a:bodyPr/>
        <a:lstStyle/>
        <a:p>
          <a:endParaRPr lang="en-US"/>
        </a:p>
      </dgm:t>
    </dgm:pt>
    <dgm:pt modelId="{2742411B-0B46-41C7-BFA0-64844FD2E064}" type="sibTrans" cxnId="{8B0C9192-AE3D-4C46-BA4B-09487D4AB96C}">
      <dgm:prSet/>
      <dgm:spPr/>
      <dgm:t>
        <a:bodyPr/>
        <a:lstStyle/>
        <a:p>
          <a:endParaRPr lang="en-US"/>
        </a:p>
      </dgm:t>
    </dgm:pt>
    <dgm:pt modelId="{2C20B7B7-FBB1-4A33-A28D-387B58CCA6C6}">
      <dgm:prSet custT="1"/>
      <dgm:spPr/>
      <dgm:t>
        <a:bodyPr/>
        <a:lstStyle/>
        <a:p>
          <a:r>
            <a:rPr lang="en-US" sz="2400"/>
            <a:t>Adverse events</a:t>
          </a:r>
        </a:p>
      </dgm:t>
    </dgm:pt>
    <dgm:pt modelId="{A43287CC-E67D-400C-AB24-82227E7442FC}" type="parTrans" cxnId="{4851F8A0-7B8E-431B-A523-1888F7F732E7}">
      <dgm:prSet/>
      <dgm:spPr/>
      <dgm:t>
        <a:bodyPr/>
        <a:lstStyle/>
        <a:p>
          <a:endParaRPr lang="en-US"/>
        </a:p>
      </dgm:t>
    </dgm:pt>
    <dgm:pt modelId="{E0E55E6C-5562-42CA-A544-334282B60ACF}" type="sibTrans" cxnId="{4851F8A0-7B8E-431B-A523-1888F7F732E7}">
      <dgm:prSet/>
      <dgm:spPr/>
      <dgm:t>
        <a:bodyPr/>
        <a:lstStyle/>
        <a:p>
          <a:endParaRPr lang="en-US"/>
        </a:p>
      </dgm:t>
    </dgm:pt>
    <dgm:pt modelId="{B287D586-BFB6-4D36-9E1E-F0DD41DDA083}">
      <dgm:prSet custT="1"/>
      <dgm:spPr/>
      <dgm:t>
        <a:bodyPr/>
        <a:lstStyle/>
        <a:p>
          <a:r>
            <a:rPr lang="en-US" sz="2400"/>
            <a:t>Excess blood draws</a:t>
          </a:r>
        </a:p>
      </dgm:t>
    </dgm:pt>
    <dgm:pt modelId="{1236DCD6-1CFC-49BB-8852-92061AF32CBB}" type="parTrans" cxnId="{A5BD2C17-D97A-4B8D-9538-A1CF78A3E5B1}">
      <dgm:prSet/>
      <dgm:spPr/>
      <dgm:t>
        <a:bodyPr/>
        <a:lstStyle/>
        <a:p>
          <a:endParaRPr lang="en-US"/>
        </a:p>
      </dgm:t>
    </dgm:pt>
    <dgm:pt modelId="{6D38FC03-A22E-472A-A9AB-233BF69382AB}" type="sibTrans" cxnId="{A5BD2C17-D97A-4B8D-9538-A1CF78A3E5B1}">
      <dgm:prSet/>
      <dgm:spPr/>
      <dgm:t>
        <a:bodyPr/>
        <a:lstStyle/>
        <a:p>
          <a:endParaRPr lang="en-US"/>
        </a:p>
      </dgm:t>
    </dgm:pt>
    <dgm:pt modelId="{2CAA773B-A20C-46B7-A475-CBDFDEB33A08}">
      <dgm:prSet custT="1"/>
      <dgm:spPr/>
      <dgm:t>
        <a:bodyPr/>
        <a:lstStyle/>
        <a:p>
          <a:r>
            <a:rPr lang="en-US" sz="2400"/>
            <a:t>Pharmacy time</a:t>
          </a:r>
        </a:p>
      </dgm:t>
    </dgm:pt>
    <dgm:pt modelId="{35386251-AE06-4065-B27C-454F0B7F0D9F}" type="parTrans" cxnId="{C7FFA23D-B5A9-49DC-8A7D-30410E58D831}">
      <dgm:prSet/>
      <dgm:spPr/>
      <dgm:t>
        <a:bodyPr/>
        <a:lstStyle/>
        <a:p>
          <a:endParaRPr lang="en-US"/>
        </a:p>
      </dgm:t>
    </dgm:pt>
    <dgm:pt modelId="{E771C41A-9B49-477D-9CA6-B9ABEC89617C}" type="sibTrans" cxnId="{C7FFA23D-B5A9-49DC-8A7D-30410E58D831}">
      <dgm:prSet/>
      <dgm:spPr/>
      <dgm:t>
        <a:bodyPr/>
        <a:lstStyle/>
        <a:p>
          <a:endParaRPr lang="en-US"/>
        </a:p>
      </dgm:t>
    </dgm:pt>
    <dgm:pt modelId="{81D36D52-53BA-459C-8EC8-993F3E963F03}">
      <dgm:prSet custT="1"/>
      <dgm:spPr/>
      <dgm:t>
        <a:bodyPr/>
        <a:lstStyle/>
        <a:p>
          <a:r>
            <a:rPr lang="en-US" sz="2400"/>
            <a:t>Increased resistance</a:t>
          </a:r>
        </a:p>
      </dgm:t>
    </dgm:pt>
    <dgm:pt modelId="{C2C0EF81-0150-4EA1-A732-F7FAD4599CCE}" type="parTrans" cxnId="{3BE8885A-86FB-4BB1-BDE4-85DE6C420C89}">
      <dgm:prSet/>
      <dgm:spPr/>
      <dgm:t>
        <a:bodyPr/>
        <a:lstStyle/>
        <a:p>
          <a:endParaRPr lang="en-US"/>
        </a:p>
      </dgm:t>
    </dgm:pt>
    <dgm:pt modelId="{8F124FF5-CD89-40D7-BE4D-7CC5B3B69915}" type="sibTrans" cxnId="{3BE8885A-86FB-4BB1-BDE4-85DE6C420C89}">
      <dgm:prSet/>
      <dgm:spPr/>
      <dgm:t>
        <a:bodyPr/>
        <a:lstStyle/>
        <a:p>
          <a:endParaRPr lang="en-US"/>
        </a:p>
      </dgm:t>
    </dgm:pt>
    <dgm:pt modelId="{F21BC315-113A-4D4B-B3EC-27EB68885E98}" type="pres">
      <dgm:prSet presAssocID="{F265A81C-D6B3-4EE0-BBA1-2930EFB94E1A}" presName="linear" presStyleCnt="0">
        <dgm:presLayoutVars>
          <dgm:dir/>
          <dgm:animLvl val="lvl"/>
          <dgm:resizeHandles val="exact"/>
        </dgm:presLayoutVars>
      </dgm:prSet>
      <dgm:spPr/>
    </dgm:pt>
    <dgm:pt modelId="{EE96F522-519B-4B8B-90E9-E9CD3FE5981F}" type="pres">
      <dgm:prSet presAssocID="{F9982545-ED52-4448-8E8E-3EAA76185A96}" presName="parentLin" presStyleCnt="0"/>
      <dgm:spPr/>
    </dgm:pt>
    <dgm:pt modelId="{8342D8A0-2732-410F-A03A-6A85842170DC}" type="pres">
      <dgm:prSet presAssocID="{F9982545-ED52-4448-8E8E-3EAA76185A96}" presName="parentLeftMargin" presStyleLbl="node1" presStyleIdx="0" presStyleCnt="2"/>
      <dgm:spPr/>
    </dgm:pt>
    <dgm:pt modelId="{DCFD6C1B-0EC0-46C2-9EEC-8D18724EF13C}" type="pres">
      <dgm:prSet presAssocID="{F9982545-ED52-4448-8E8E-3EAA76185A96}" presName="parentText" presStyleLbl="node1" presStyleIdx="0" presStyleCnt="2">
        <dgm:presLayoutVars>
          <dgm:chMax val="0"/>
          <dgm:bulletEnabled val="1"/>
        </dgm:presLayoutVars>
      </dgm:prSet>
      <dgm:spPr/>
    </dgm:pt>
    <dgm:pt modelId="{CD448FB9-C125-451C-A667-7AFE3D87BD48}" type="pres">
      <dgm:prSet presAssocID="{F9982545-ED52-4448-8E8E-3EAA76185A96}" presName="negativeSpace" presStyleCnt="0"/>
      <dgm:spPr/>
    </dgm:pt>
    <dgm:pt modelId="{9CEB523D-7E6F-49C5-A346-68ECB4804FE0}" type="pres">
      <dgm:prSet presAssocID="{F9982545-ED52-4448-8E8E-3EAA76185A96}" presName="childText" presStyleLbl="conFgAcc1" presStyleIdx="0" presStyleCnt="2">
        <dgm:presLayoutVars>
          <dgm:bulletEnabled val="1"/>
        </dgm:presLayoutVars>
      </dgm:prSet>
      <dgm:spPr/>
    </dgm:pt>
    <dgm:pt modelId="{EB6B2CD7-0B46-4CCD-987B-0E667EDB304A}" type="pres">
      <dgm:prSet presAssocID="{36AC3D39-09E0-42BE-BEDC-F98AA5AB3C6A}" presName="spaceBetweenRectangles" presStyleCnt="0"/>
      <dgm:spPr/>
    </dgm:pt>
    <dgm:pt modelId="{ECE4D9F1-2842-487B-AA3D-59700D9ED9D5}" type="pres">
      <dgm:prSet presAssocID="{B206FC5D-05CE-459D-82B1-899CD7F12D92}" presName="parentLin" presStyleCnt="0"/>
      <dgm:spPr/>
    </dgm:pt>
    <dgm:pt modelId="{7C63E8A5-450F-491C-B5A0-6F5D48ABD99F}" type="pres">
      <dgm:prSet presAssocID="{B206FC5D-05CE-459D-82B1-899CD7F12D92}" presName="parentLeftMargin" presStyleLbl="node1" presStyleIdx="0" presStyleCnt="2"/>
      <dgm:spPr/>
    </dgm:pt>
    <dgm:pt modelId="{FA2E2902-8F5D-4E42-8485-E2B846CBC534}" type="pres">
      <dgm:prSet presAssocID="{B206FC5D-05CE-459D-82B1-899CD7F12D92}" presName="parentText" presStyleLbl="node1" presStyleIdx="1" presStyleCnt="2">
        <dgm:presLayoutVars>
          <dgm:chMax val="0"/>
          <dgm:bulletEnabled val="1"/>
        </dgm:presLayoutVars>
      </dgm:prSet>
      <dgm:spPr/>
    </dgm:pt>
    <dgm:pt modelId="{390AD121-542A-4847-95A0-12AF13BB4748}" type="pres">
      <dgm:prSet presAssocID="{B206FC5D-05CE-459D-82B1-899CD7F12D92}" presName="negativeSpace" presStyleCnt="0"/>
      <dgm:spPr/>
    </dgm:pt>
    <dgm:pt modelId="{856FBD73-BBD6-4710-BF93-A9D98AC6D619}" type="pres">
      <dgm:prSet presAssocID="{B206FC5D-05CE-459D-82B1-899CD7F12D92}" presName="childText" presStyleLbl="conFgAcc1" presStyleIdx="1" presStyleCnt="2">
        <dgm:presLayoutVars>
          <dgm:bulletEnabled val="1"/>
        </dgm:presLayoutVars>
      </dgm:prSet>
      <dgm:spPr/>
    </dgm:pt>
  </dgm:ptLst>
  <dgm:cxnLst>
    <dgm:cxn modelId="{6AF1B10D-D7FF-4403-B268-FFE2EB03EED8}" type="presOf" srcId="{C937F513-28FB-434C-8A7A-C32C4EB3555E}" destId="{9CEB523D-7E6F-49C5-A346-68ECB4804FE0}" srcOrd="0" destOrd="0" presId="urn:microsoft.com/office/officeart/2005/8/layout/list1"/>
    <dgm:cxn modelId="{A5BD2C17-D97A-4B8D-9538-A1CF78A3E5B1}" srcId="{B206FC5D-05CE-459D-82B1-899CD7F12D92}" destId="{B287D586-BFB6-4D36-9E1E-F0DD41DDA083}" srcOrd="1" destOrd="0" parTransId="{1236DCD6-1CFC-49BB-8852-92061AF32CBB}" sibTransId="{6D38FC03-A22E-472A-A9AB-233BF69382AB}"/>
    <dgm:cxn modelId="{BB18291D-E6A6-44BF-B703-D43C101B9251}" type="presOf" srcId="{2C20B7B7-FBB1-4A33-A28D-387B58CCA6C6}" destId="{856FBD73-BBD6-4710-BF93-A9D98AC6D619}" srcOrd="0" destOrd="0" presId="urn:microsoft.com/office/officeart/2005/8/layout/list1"/>
    <dgm:cxn modelId="{C7FFA23D-B5A9-49DC-8A7D-30410E58D831}" srcId="{B206FC5D-05CE-459D-82B1-899CD7F12D92}" destId="{2CAA773B-A20C-46B7-A475-CBDFDEB33A08}" srcOrd="2" destOrd="0" parTransId="{35386251-AE06-4065-B27C-454F0B7F0D9F}" sibTransId="{E771C41A-9B49-477D-9CA6-B9ABEC89617C}"/>
    <dgm:cxn modelId="{2F126640-AF8B-4E17-9287-AC9E2EB1C531}" type="presOf" srcId="{5DA492A9-0890-43A7-8F6E-433E46A702ED}" destId="{9CEB523D-7E6F-49C5-A346-68ECB4804FE0}" srcOrd="0" destOrd="1" presId="urn:microsoft.com/office/officeart/2005/8/layout/list1"/>
    <dgm:cxn modelId="{21F12E46-6914-4E57-831A-4755D33908A8}" type="presOf" srcId="{B287D586-BFB6-4D36-9E1E-F0DD41DDA083}" destId="{856FBD73-BBD6-4710-BF93-A9D98AC6D619}" srcOrd="0" destOrd="1" presId="urn:microsoft.com/office/officeart/2005/8/layout/list1"/>
    <dgm:cxn modelId="{A9261A7A-D297-46D1-8C5D-6E34E01E5CC2}" type="presOf" srcId="{F265A81C-D6B3-4EE0-BBA1-2930EFB94E1A}" destId="{F21BC315-113A-4D4B-B3EC-27EB68885E98}" srcOrd="0" destOrd="0" presId="urn:microsoft.com/office/officeart/2005/8/layout/list1"/>
    <dgm:cxn modelId="{3BE8885A-86FB-4BB1-BDE4-85DE6C420C89}" srcId="{B206FC5D-05CE-459D-82B1-899CD7F12D92}" destId="{81D36D52-53BA-459C-8EC8-993F3E963F03}" srcOrd="3" destOrd="0" parTransId="{C2C0EF81-0150-4EA1-A732-F7FAD4599CCE}" sibTransId="{8F124FF5-CD89-40D7-BE4D-7CC5B3B69915}"/>
    <dgm:cxn modelId="{21F2EF87-DAC7-429C-83CA-BF2A3AD38DDB}" type="presOf" srcId="{F9982545-ED52-4448-8E8E-3EAA76185A96}" destId="{DCFD6C1B-0EC0-46C2-9EEC-8D18724EF13C}" srcOrd="1" destOrd="0" presId="urn:microsoft.com/office/officeart/2005/8/layout/list1"/>
    <dgm:cxn modelId="{4D379C8F-26A1-4CDB-B880-6BA16A366A58}" type="presOf" srcId="{81D36D52-53BA-459C-8EC8-993F3E963F03}" destId="{856FBD73-BBD6-4710-BF93-A9D98AC6D619}" srcOrd="0" destOrd="3" presId="urn:microsoft.com/office/officeart/2005/8/layout/list1"/>
    <dgm:cxn modelId="{8B0C9192-AE3D-4C46-BA4B-09487D4AB96C}" srcId="{F265A81C-D6B3-4EE0-BBA1-2930EFB94E1A}" destId="{B206FC5D-05CE-459D-82B1-899CD7F12D92}" srcOrd="1" destOrd="0" parTransId="{B735F0BF-9AB1-41FE-B22E-5F863F2379D6}" sibTransId="{2742411B-0B46-41C7-BFA0-64844FD2E064}"/>
    <dgm:cxn modelId="{8F70039F-BA45-4B3D-B584-5F0DD34AF29B}" srcId="{F9982545-ED52-4448-8E8E-3EAA76185A96}" destId="{5DA492A9-0890-43A7-8F6E-433E46A702ED}" srcOrd="1" destOrd="0" parTransId="{BF5D213A-FEC8-4FD2-AEE2-DCE047228AAC}" sibTransId="{31784BD9-6F3C-4B14-9295-689C20680E17}"/>
    <dgm:cxn modelId="{4851F8A0-7B8E-431B-A523-1888F7F732E7}" srcId="{B206FC5D-05CE-459D-82B1-899CD7F12D92}" destId="{2C20B7B7-FBB1-4A33-A28D-387B58CCA6C6}" srcOrd="0" destOrd="0" parTransId="{A43287CC-E67D-400C-AB24-82227E7442FC}" sibTransId="{E0E55E6C-5562-42CA-A544-334282B60ACF}"/>
    <dgm:cxn modelId="{DDC70DA6-E576-4E02-892D-20E76BCCD688}" srcId="{F265A81C-D6B3-4EE0-BBA1-2930EFB94E1A}" destId="{F9982545-ED52-4448-8E8E-3EAA76185A96}" srcOrd="0" destOrd="0" parTransId="{870C09F0-D5A8-4B85-8A88-F9560FB89828}" sibTransId="{36AC3D39-09E0-42BE-BEDC-F98AA5AB3C6A}"/>
    <dgm:cxn modelId="{A6025BA8-E1A4-44A5-ABBE-D37ECD1A0D2A}" type="presOf" srcId="{B206FC5D-05CE-459D-82B1-899CD7F12D92}" destId="{FA2E2902-8F5D-4E42-8485-E2B846CBC534}" srcOrd="1" destOrd="0" presId="urn:microsoft.com/office/officeart/2005/8/layout/list1"/>
    <dgm:cxn modelId="{0F3345C5-6593-43EE-8637-39D338D3EEAE}" type="presOf" srcId="{2CAA773B-A20C-46B7-A475-CBDFDEB33A08}" destId="{856FBD73-BBD6-4710-BF93-A9D98AC6D619}" srcOrd="0" destOrd="2" presId="urn:microsoft.com/office/officeart/2005/8/layout/list1"/>
    <dgm:cxn modelId="{A5D9A7D2-5B36-4043-95EA-D8F1D9A3BB82}" srcId="{F9982545-ED52-4448-8E8E-3EAA76185A96}" destId="{C937F513-28FB-434C-8A7A-C32C4EB3555E}" srcOrd="0" destOrd="0" parTransId="{9E852434-2CA7-4CC2-BFEE-DB232120914E}" sibTransId="{039037E5-29D8-4D6C-8ABD-D5800F33C755}"/>
    <dgm:cxn modelId="{2754E9DA-EE4E-474E-B544-2C7C6EEEF029}" type="presOf" srcId="{F9982545-ED52-4448-8E8E-3EAA76185A96}" destId="{8342D8A0-2732-410F-A03A-6A85842170DC}" srcOrd="0" destOrd="0" presId="urn:microsoft.com/office/officeart/2005/8/layout/list1"/>
    <dgm:cxn modelId="{0B39E0E4-19A4-4576-8A4C-6C3F734014EE}" type="presOf" srcId="{B206FC5D-05CE-459D-82B1-899CD7F12D92}" destId="{7C63E8A5-450F-491C-B5A0-6F5D48ABD99F}" srcOrd="0" destOrd="0" presId="urn:microsoft.com/office/officeart/2005/8/layout/list1"/>
    <dgm:cxn modelId="{48D44645-C0D2-4CFA-919E-C1BADD50852B}" type="presParOf" srcId="{F21BC315-113A-4D4B-B3EC-27EB68885E98}" destId="{EE96F522-519B-4B8B-90E9-E9CD3FE5981F}" srcOrd="0" destOrd="0" presId="urn:microsoft.com/office/officeart/2005/8/layout/list1"/>
    <dgm:cxn modelId="{D72DFFDC-F248-4FCF-B587-C547EF75375D}" type="presParOf" srcId="{EE96F522-519B-4B8B-90E9-E9CD3FE5981F}" destId="{8342D8A0-2732-410F-A03A-6A85842170DC}" srcOrd="0" destOrd="0" presId="urn:microsoft.com/office/officeart/2005/8/layout/list1"/>
    <dgm:cxn modelId="{193745A1-0F53-429A-9B1F-61F1098F43EB}" type="presParOf" srcId="{EE96F522-519B-4B8B-90E9-E9CD3FE5981F}" destId="{DCFD6C1B-0EC0-46C2-9EEC-8D18724EF13C}" srcOrd="1" destOrd="0" presId="urn:microsoft.com/office/officeart/2005/8/layout/list1"/>
    <dgm:cxn modelId="{8C10F4B8-7B23-47B8-8188-4834BFA79265}" type="presParOf" srcId="{F21BC315-113A-4D4B-B3EC-27EB68885E98}" destId="{CD448FB9-C125-451C-A667-7AFE3D87BD48}" srcOrd="1" destOrd="0" presId="urn:microsoft.com/office/officeart/2005/8/layout/list1"/>
    <dgm:cxn modelId="{1F81FE76-C33E-4C78-B5D0-8C2EE09FFB7D}" type="presParOf" srcId="{F21BC315-113A-4D4B-B3EC-27EB68885E98}" destId="{9CEB523D-7E6F-49C5-A346-68ECB4804FE0}" srcOrd="2" destOrd="0" presId="urn:microsoft.com/office/officeart/2005/8/layout/list1"/>
    <dgm:cxn modelId="{2504C8A8-24C8-4745-8559-5E6044B74E49}" type="presParOf" srcId="{F21BC315-113A-4D4B-B3EC-27EB68885E98}" destId="{EB6B2CD7-0B46-4CCD-987B-0E667EDB304A}" srcOrd="3" destOrd="0" presId="urn:microsoft.com/office/officeart/2005/8/layout/list1"/>
    <dgm:cxn modelId="{A95D7EE4-0E3B-4AF3-B720-2454A949CEBD}" type="presParOf" srcId="{F21BC315-113A-4D4B-B3EC-27EB68885E98}" destId="{ECE4D9F1-2842-487B-AA3D-59700D9ED9D5}" srcOrd="4" destOrd="0" presId="urn:microsoft.com/office/officeart/2005/8/layout/list1"/>
    <dgm:cxn modelId="{867CBDC6-B391-40C7-8494-443A1D576DE4}" type="presParOf" srcId="{ECE4D9F1-2842-487B-AA3D-59700D9ED9D5}" destId="{7C63E8A5-450F-491C-B5A0-6F5D48ABD99F}" srcOrd="0" destOrd="0" presId="urn:microsoft.com/office/officeart/2005/8/layout/list1"/>
    <dgm:cxn modelId="{A09B40D9-67AA-48BA-B700-36A908296A05}" type="presParOf" srcId="{ECE4D9F1-2842-487B-AA3D-59700D9ED9D5}" destId="{FA2E2902-8F5D-4E42-8485-E2B846CBC534}" srcOrd="1" destOrd="0" presId="urn:microsoft.com/office/officeart/2005/8/layout/list1"/>
    <dgm:cxn modelId="{2242F8B5-9B59-4275-92D7-24611B8AA27A}" type="presParOf" srcId="{F21BC315-113A-4D4B-B3EC-27EB68885E98}" destId="{390AD121-542A-4847-95A0-12AF13BB4748}" srcOrd="5" destOrd="0" presId="urn:microsoft.com/office/officeart/2005/8/layout/list1"/>
    <dgm:cxn modelId="{9712A44F-4631-44C1-82E6-DCD71E766EAC}" type="presParOf" srcId="{F21BC315-113A-4D4B-B3EC-27EB68885E98}" destId="{856FBD73-BBD6-4710-BF93-A9D98AC6D61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D002EF-5510-4C81-A6A4-FCD141F83D7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03C2FF8-B717-4A40-B38D-0A8BACC80D55}">
      <dgm:prSet/>
      <dgm:spPr/>
      <dgm:t>
        <a:bodyPr/>
        <a:lstStyle/>
        <a:p>
          <a:r>
            <a:rPr lang="en-US"/>
            <a:t>PCR screen has high NPV for CAP and HAP</a:t>
          </a:r>
        </a:p>
      </dgm:t>
    </dgm:pt>
    <dgm:pt modelId="{A63A2DBD-8730-48E1-87E4-ED91CD02A0E6}" type="parTrans" cxnId="{48A2A3BA-D6A8-43E5-A259-54C63D056EFE}">
      <dgm:prSet/>
      <dgm:spPr/>
      <dgm:t>
        <a:bodyPr/>
        <a:lstStyle/>
        <a:p>
          <a:endParaRPr lang="en-US"/>
        </a:p>
      </dgm:t>
    </dgm:pt>
    <dgm:pt modelId="{D2356C08-43AB-4840-A07A-D1AC7E1DD46B}" type="sibTrans" cxnId="{48A2A3BA-D6A8-43E5-A259-54C63D056EFE}">
      <dgm:prSet/>
      <dgm:spPr/>
      <dgm:t>
        <a:bodyPr/>
        <a:lstStyle/>
        <a:p>
          <a:endParaRPr lang="en-US"/>
        </a:p>
      </dgm:t>
    </dgm:pt>
    <dgm:pt modelId="{65CB692A-36CE-43DF-B0B1-14C5055DF202}">
      <dgm:prSet/>
      <dgm:spPr/>
      <dgm:t>
        <a:bodyPr/>
        <a:lstStyle/>
        <a:p>
          <a:r>
            <a:rPr lang="en-US"/>
            <a:t>Order to be placed automatically for RPh vancomycin with indication “pneumonia”</a:t>
          </a:r>
        </a:p>
      </dgm:t>
    </dgm:pt>
    <dgm:pt modelId="{78C3DAF4-9CEC-4737-89F6-5E268195B570}" type="parTrans" cxnId="{EB160A0F-E042-48E5-A2DF-DAAC23EC26B5}">
      <dgm:prSet/>
      <dgm:spPr/>
      <dgm:t>
        <a:bodyPr/>
        <a:lstStyle/>
        <a:p>
          <a:endParaRPr lang="en-US"/>
        </a:p>
      </dgm:t>
    </dgm:pt>
    <dgm:pt modelId="{0DD706CE-8D63-4768-A7A6-CB11269E98D7}" type="sibTrans" cxnId="{EB160A0F-E042-48E5-A2DF-DAAC23EC26B5}">
      <dgm:prSet/>
      <dgm:spPr/>
      <dgm:t>
        <a:bodyPr/>
        <a:lstStyle/>
        <a:p>
          <a:endParaRPr lang="en-US"/>
        </a:p>
      </dgm:t>
    </dgm:pt>
    <dgm:pt modelId="{91985907-1A7A-41E0-A9EE-EF5C5382AFB9}">
      <dgm:prSet/>
      <dgm:spPr/>
      <dgm:t>
        <a:bodyPr/>
        <a:lstStyle/>
        <a:p>
          <a:r>
            <a:rPr lang="en-US" dirty="0"/>
            <a:t>Piloted at two UH sites</a:t>
          </a:r>
        </a:p>
      </dgm:t>
    </dgm:pt>
    <dgm:pt modelId="{9B3D4E69-84A3-4C81-8F64-62F87AB19375}" type="parTrans" cxnId="{D81B168E-2B04-48D0-AE4A-41ECEB75793F}">
      <dgm:prSet/>
      <dgm:spPr/>
      <dgm:t>
        <a:bodyPr/>
        <a:lstStyle/>
        <a:p>
          <a:endParaRPr lang="en-US"/>
        </a:p>
      </dgm:t>
    </dgm:pt>
    <dgm:pt modelId="{877ABAFC-ED3A-4C62-86B3-BE7AB01F045C}" type="sibTrans" cxnId="{D81B168E-2B04-48D0-AE4A-41ECEB75793F}">
      <dgm:prSet/>
      <dgm:spPr/>
      <dgm:t>
        <a:bodyPr/>
        <a:lstStyle/>
        <a:p>
          <a:endParaRPr lang="en-US"/>
        </a:p>
      </dgm:t>
    </dgm:pt>
    <dgm:pt modelId="{679BB2FB-8359-416F-BB17-22A7D24056A9}">
      <dgm:prSet/>
      <dgm:spPr/>
      <dgm:t>
        <a:bodyPr/>
        <a:lstStyle/>
        <a:p>
          <a:r>
            <a:rPr lang="en-US"/>
            <a:t>Not yet available at CMC</a:t>
          </a:r>
        </a:p>
      </dgm:t>
    </dgm:pt>
    <dgm:pt modelId="{EFBD809D-A4D0-49F9-AEA2-72C09489EA20}" type="parTrans" cxnId="{502A4B02-0DCA-4210-9444-9902563BE847}">
      <dgm:prSet/>
      <dgm:spPr/>
      <dgm:t>
        <a:bodyPr/>
        <a:lstStyle/>
        <a:p>
          <a:endParaRPr lang="en-US"/>
        </a:p>
      </dgm:t>
    </dgm:pt>
    <dgm:pt modelId="{600859C0-45DB-433F-BAAE-BEF0B45ED751}" type="sibTrans" cxnId="{502A4B02-0DCA-4210-9444-9902563BE847}">
      <dgm:prSet/>
      <dgm:spPr/>
      <dgm:t>
        <a:bodyPr/>
        <a:lstStyle/>
        <a:p>
          <a:endParaRPr lang="en-US"/>
        </a:p>
      </dgm:t>
    </dgm:pt>
    <dgm:pt modelId="{C5904111-73A3-4991-ABA4-9B9E74A8B415}" type="pres">
      <dgm:prSet presAssocID="{52D002EF-5510-4C81-A6A4-FCD141F83D79}" presName="linear" presStyleCnt="0">
        <dgm:presLayoutVars>
          <dgm:animLvl val="lvl"/>
          <dgm:resizeHandles val="exact"/>
        </dgm:presLayoutVars>
      </dgm:prSet>
      <dgm:spPr/>
    </dgm:pt>
    <dgm:pt modelId="{432EFA45-91E4-4026-8234-F0BFE4108105}" type="pres">
      <dgm:prSet presAssocID="{103C2FF8-B717-4A40-B38D-0A8BACC80D55}" presName="parentText" presStyleLbl="node1" presStyleIdx="0" presStyleCnt="4">
        <dgm:presLayoutVars>
          <dgm:chMax val="0"/>
          <dgm:bulletEnabled val="1"/>
        </dgm:presLayoutVars>
      </dgm:prSet>
      <dgm:spPr/>
    </dgm:pt>
    <dgm:pt modelId="{581A2D47-2F1B-42D0-B37C-A024B8BE2B05}" type="pres">
      <dgm:prSet presAssocID="{D2356C08-43AB-4840-A07A-D1AC7E1DD46B}" presName="spacer" presStyleCnt="0"/>
      <dgm:spPr/>
    </dgm:pt>
    <dgm:pt modelId="{6B9E3C65-D09F-40D4-A448-606F38AA0DE6}" type="pres">
      <dgm:prSet presAssocID="{65CB692A-36CE-43DF-B0B1-14C5055DF202}" presName="parentText" presStyleLbl="node1" presStyleIdx="1" presStyleCnt="4">
        <dgm:presLayoutVars>
          <dgm:chMax val="0"/>
          <dgm:bulletEnabled val="1"/>
        </dgm:presLayoutVars>
      </dgm:prSet>
      <dgm:spPr/>
    </dgm:pt>
    <dgm:pt modelId="{0A5E47AE-BD87-4981-8957-D5CBA4C24FB1}" type="pres">
      <dgm:prSet presAssocID="{0DD706CE-8D63-4768-A7A6-CB11269E98D7}" presName="spacer" presStyleCnt="0"/>
      <dgm:spPr/>
    </dgm:pt>
    <dgm:pt modelId="{4AE29359-61A2-4344-A581-1EFCA64E6159}" type="pres">
      <dgm:prSet presAssocID="{91985907-1A7A-41E0-A9EE-EF5C5382AFB9}" presName="parentText" presStyleLbl="node1" presStyleIdx="2" presStyleCnt="4">
        <dgm:presLayoutVars>
          <dgm:chMax val="0"/>
          <dgm:bulletEnabled val="1"/>
        </dgm:presLayoutVars>
      </dgm:prSet>
      <dgm:spPr/>
    </dgm:pt>
    <dgm:pt modelId="{527BEB4A-5576-416D-8FE5-EA42E197CA67}" type="pres">
      <dgm:prSet presAssocID="{877ABAFC-ED3A-4C62-86B3-BE7AB01F045C}" presName="spacer" presStyleCnt="0"/>
      <dgm:spPr/>
    </dgm:pt>
    <dgm:pt modelId="{C2F44AC3-3F12-44C0-92F5-E656C513FD62}" type="pres">
      <dgm:prSet presAssocID="{679BB2FB-8359-416F-BB17-22A7D24056A9}" presName="parentText" presStyleLbl="node1" presStyleIdx="3" presStyleCnt="4">
        <dgm:presLayoutVars>
          <dgm:chMax val="0"/>
          <dgm:bulletEnabled val="1"/>
        </dgm:presLayoutVars>
      </dgm:prSet>
      <dgm:spPr/>
    </dgm:pt>
  </dgm:ptLst>
  <dgm:cxnLst>
    <dgm:cxn modelId="{502A4B02-0DCA-4210-9444-9902563BE847}" srcId="{52D002EF-5510-4C81-A6A4-FCD141F83D79}" destId="{679BB2FB-8359-416F-BB17-22A7D24056A9}" srcOrd="3" destOrd="0" parTransId="{EFBD809D-A4D0-49F9-AEA2-72C09489EA20}" sibTransId="{600859C0-45DB-433F-BAAE-BEF0B45ED751}"/>
    <dgm:cxn modelId="{EB160A0F-E042-48E5-A2DF-DAAC23EC26B5}" srcId="{52D002EF-5510-4C81-A6A4-FCD141F83D79}" destId="{65CB692A-36CE-43DF-B0B1-14C5055DF202}" srcOrd="1" destOrd="0" parTransId="{78C3DAF4-9CEC-4737-89F6-5E268195B570}" sibTransId="{0DD706CE-8D63-4768-A7A6-CB11269E98D7}"/>
    <dgm:cxn modelId="{4088C524-AE42-46B7-AB6B-97B951DF207B}" type="presOf" srcId="{679BB2FB-8359-416F-BB17-22A7D24056A9}" destId="{C2F44AC3-3F12-44C0-92F5-E656C513FD62}" srcOrd="0" destOrd="0" presId="urn:microsoft.com/office/officeart/2005/8/layout/vList2"/>
    <dgm:cxn modelId="{E02A1926-B373-4D6D-840A-C2AE20C0C053}" type="presOf" srcId="{52D002EF-5510-4C81-A6A4-FCD141F83D79}" destId="{C5904111-73A3-4991-ABA4-9B9E74A8B415}" srcOrd="0" destOrd="0" presId="urn:microsoft.com/office/officeart/2005/8/layout/vList2"/>
    <dgm:cxn modelId="{E594B32A-EB3F-4884-9BEE-CA909E7C54F4}" type="presOf" srcId="{91985907-1A7A-41E0-A9EE-EF5C5382AFB9}" destId="{4AE29359-61A2-4344-A581-1EFCA64E6159}" srcOrd="0" destOrd="0" presId="urn:microsoft.com/office/officeart/2005/8/layout/vList2"/>
    <dgm:cxn modelId="{48D6EF7A-0C01-4763-9822-67E2C6E43F12}" type="presOf" srcId="{65CB692A-36CE-43DF-B0B1-14C5055DF202}" destId="{6B9E3C65-D09F-40D4-A448-606F38AA0DE6}" srcOrd="0" destOrd="0" presId="urn:microsoft.com/office/officeart/2005/8/layout/vList2"/>
    <dgm:cxn modelId="{D81B168E-2B04-48D0-AE4A-41ECEB75793F}" srcId="{52D002EF-5510-4C81-A6A4-FCD141F83D79}" destId="{91985907-1A7A-41E0-A9EE-EF5C5382AFB9}" srcOrd="2" destOrd="0" parTransId="{9B3D4E69-84A3-4C81-8F64-62F87AB19375}" sibTransId="{877ABAFC-ED3A-4C62-86B3-BE7AB01F045C}"/>
    <dgm:cxn modelId="{48A2A3BA-D6A8-43E5-A259-54C63D056EFE}" srcId="{52D002EF-5510-4C81-A6A4-FCD141F83D79}" destId="{103C2FF8-B717-4A40-B38D-0A8BACC80D55}" srcOrd="0" destOrd="0" parTransId="{A63A2DBD-8730-48E1-87E4-ED91CD02A0E6}" sibTransId="{D2356C08-43AB-4840-A07A-D1AC7E1DD46B}"/>
    <dgm:cxn modelId="{69B6B9D3-6285-4C37-AC33-692117322C6D}" type="presOf" srcId="{103C2FF8-B717-4A40-B38D-0A8BACC80D55}" destId="{432EFA45-91E4-4026-8234-F0BFE4108105}" srcOrd="0" destOrd="0" presId="urn:microsoft.com/office/officeart/2005/8/layout/vList2"/>
    <dgm:cxn modelId="{C798952F-BD97-4079-A53B-01BE37240E1F}" type="presParOf" srcId="{C5904111-73A3-4991-ABA4-9B9E74A8B415}" destId="{432EFA45-91E4-4026-8234-F0BFE4108105}" srcOrd="0" destOrd="0" presId="urn:microsoft.com/office/officeart/2005/8/layout/vList2"/>
    <dgm:cxn modelId="{C0F89D1B-5433-4DCB-BDF3-BFFF3644E581}" type="presParOf" srcId="{C5904111-73A3-4991-ABA4-9B9E74A8B415}" destId="{581A2D47-2F1B-42D0-B37C-A024B8BE2B05}" srcOrd="1" destOrd="0" presId="urn:microsoft.com/office/officeart/2005/8/layout/vList2"/>
    <dgm:cxn modelId="{263514FA-31E9-400E-8C11-C2A3D787F9F6}" type="presParOf" srcId="{C5904111-73A3-4991-ABA4-9B9E74A8B415}" destId="{6B9E3C65-D09F-40D4-A448-606F38AA0DE6}" srcOrd="2" destOrd="0" presId="urn:microsoft.com/office/officeart/2005/8/layout/vList2"/>
    <dgm:cxn modelId="{F2FDD1F5-5B37-4CEE-A81B-8880FFDCD1DB}" type="presParOf" srcId="{C5904111-73A3-4991-ABA4-9B9E74A8B415}" destId="{0A5E47AE-BD87-4981-8957-D5CBA4C24FB1}" srcOrd="3" destOrd="0" presId="urn:microsoft.com/office/officeart/2005/8/layout/vList2"/>
    <dgm:cxn modelId="{76D3B2DF-5BD8-4D4F-B76E-2D166F68525E}" type="presParOf" srcId="{C5904111-73A3-4991-ABA4-9B9E74A8B415}" destId="{4AE29359-61A2-4344-A581-1EFCA64E6159}" srcOrd="4" destOrd="0" presId="urn:microsoft.com/office/officeart/2005/8/layout/vList2"/>
    <dgm:cxn modelId="{DC34DDC6-668A-4F06-BA1C-1217954FA5E1}" type="presParOf" srcId="{C5904111-73A3-4991-ABA4-9B9E74A8B415}" destId="{527BEB4A-5576-416D-8FE5-EA42E197CA67}" srcOrd="5" destOrd="0" presId="urn:microsoft.com/office/officeart/2005/8/layout/vList2"/>
    <dgm:cxn modelId="{01EDDCB0-BEB6-400C-BE63-16C8401FF44C}" type="presParOf" srcId="{C5904111-73A3-4991-ABA4-9B9E74A8B415}" destId="{C2F44AC3-3F12-44C0-92F5-E656C513FD6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ED68C0-962F-4E8B-8C4E-9C2E4DC889CC}" type="doc">
      <dgm:prSet loTypeId="urn:microsoft.com/office/officeart/2005/8/layout/process4" loCatId="process" qsTypeId="urn:microsoft.com/office/officeart/2005/8/quickstyle/simple1" qsCatId="simple" csTypeId="urn:microsoft.com/office/officeart/2005/8/colors/accent1_3" csCatId="accent1" phldr="1"/>
      <dgm:spPr/>
      <dgm:t>
        <a:bodyPr/>
        <a:lstStyle/>
        <a:p>
          <a:endParaRPr lang="en-US"/>
        </a:p>
      </dgm:t>
    </dgm:pt>
    <dgm:pt modelId="{3A92C202-A9CA-4E55-985D-1A52585D14C5}">
      <dgm:prSet custT="1"/>
      <dgm:spPr/>
      <dgm:t>
        <a:bodyPr/>
        <a:lstStyle/>
        <a:p>
          <a:r>
            <a:rPr lang="en-US" sz="2800" dirty="0"/>
            <a:t>~10% of the US population has a reported penicillin allergy</a:t>
          </a:r>
        </a:p>
      </dgm:t>
    </dgm:pt>
    <dgm:pt modelId="{83CB8F94-76B5-4DF5-A6E8-AEB010743B0B}" type="parTrans" cxnId="{89FA73B9-42BA-418D-BC79-D448624C31F2}">
      <dgm:prSet/>
      <dgm:spPr/>
      <dgm:t>
        <a:bodyPr/>
        <a:lstStyle/>
        <a:p>
          <a:endParaRPr lang="en-US"/>
        </a:p>
      </dgm:t>
    </dgm:pt>
    <dgm:pt modelId="{8AFC6E43-EBE1-45FC-B17E-FBF586699F28}" type="sibTrans" cxnId="{89FA73B9-42BA-418D-BC79-D448624C31F2}">
      <dgm:prSet/>
      <dgm:spPr/>
      <dgm:t>
        <a:bodyPr/>
        <a:lstStyle/>
        <a:p>
          <a:endParaRPr lang="en-US"/>
        </a:p>
      </dgm:t>
    </dgm:pt>
    <dgm:pt modelId="{6396D501-5447-480F-BCC2-945860070F0A}">
      <dgm:prSet custT="1"/>
      <dgm:spPr/>
      <dgm:t>
        <a:bodyPr/>
        <a:lstStyle/>
        <a:p>
          <a:r>
            <a:rPr lang="en-US" sz="2800" dirty="0"/>
            <a:t>Vast majority of patients with reported allergy will be able to tolerate</a:t>
          </a:r>
        </a:p>
      </dgm:t>
    </dgm:pt>
    <dgm:pt modelId="{F8FCAB8D-9F96-4584-A995-0E3F6D3C7526}" type="parTrans" cxnId="{D08E9B05-2EEC-472B-BFC8-44D2387B1AC7}">
      <dgm:prSet/>
      <dgm:spPr/>
      <dgm:t>
        <a:bodyPr/>
        <a:lstStyle/>
        <a:p>
          <a:endParaRPr lang="en-US"/>
        </a:p>
      </dgm:t>
    </dgm:pt>
    <dgm:pt modelId="{4D488BEB-C9D6-428B-BA71-8B24B53AD6A0}" type="sibTrans" cxnId="{D08E9B05-2EEC-472B-BFC8-44D2387B1AC7}">
      <dgm:prSet/>
      <dgm:spPr/>
      <dgm:t>
        <a:bodyPr/>
        <a:lstStyle/>
        <a:p>
          <a:endParaRPr lang="en-US"/>
        </a:p>
      </dgm:t>
    </dgm:pt>
    <dgm:pt modelId="{4E25CBBC-5A57-486B-BFB2-DE4BDB9F88B2}">
      <dgm:prSet/>
      <dgm:spPr/>
      <dgm:t>
        <a:bodyPr/>
        <a:lstStyle/>
        <a:p>
          <a:r>
            <a:rPr lang="en-US" dirty="0"/>
            <a:t>Adverse reactions account for 30-75%</a:t>
          </a:r>
        </a:p>
      </dgm:t>
    </dgm:pt>
    <dgm:pt modelId="{5ABC3009-F3ED-4D1D-8D42-C07E3B0DD36A}" type="parTrans" cxnId="{53C725AC-CF74-4CEF-8C84-3D26428D8FAA}">
      <dgm:prSet/>
      <dgm:spPr/>
      <dgm:t>
        <a:bodyPr/>
        <a:lstStyle/>
        <a:p>
          <a:endParaRPr lang="en-US"/>
        </a:p>
      </dgm:t>
    </dgm:pt>
    <dgm:pt modelId="{D8EAAC18-B3B9-4BAD-A549-B9F765D15EFE}" type="sibTrans" cxnId="{53C725AC-CF74-4CEF-8C84-3D26428D8FAA}">
      <dgm:prSet/>
      <dgm:spPr/>
      <dgm:t>
        <a:bodyPr/>
        <a:lstStyle/>
        <a:p>
          <a:endParaRPr lang="en-US"/>
        </a:p>
      </dgm:t>
    </dgm:pt>
    <dgm:pt modelId="{998732A1-FB91-4F41-9B6C-F122057FF2BB}">
      <dgm:prSet/>
      <dgm:spPr/>
      <dgm:t>
        <a:bodyPr/>
        <a:lstStyle/>
        <a:p>
          <a:r>
            <a:rPr lang="en-US" dirty="0"/>
            <a:t>Childhood reactions often related to formulation</a:t>
          </a:r>
        </a:p>
      </dgm:t>
    </dgm:pt>
    <dgm:pt modelId="{82A955EF-19A4-44B9-95E4-3A36C9F0B000}" type="parTrans" cxnId="{0B5B0526-6762-41F3-8729-D25D6AD82F06}">
      <dgm:prSet/>
      <dgm:spPr/>
      <dgm:t>
        <a:bodyPr/>
        <a:lstStyle/>
        <a:p>
          <a:endParaRPr lang="en-US"/>
        </a:p>
      </dgm:t>
    </dgm:pt>
    <dgm:pt modelId="{36855FD5-20EF-4C75-9029-EAED08E223F7}" type="sibTrans" cxnId="{0B5B0526-6762-41F3-8729-D25D6AD82F06}">
      <dgm:prSet/>
      <dgm:spPr/>
      <dgm:t>
        <a:bodyPr/>
        <a:lstStyle/>
        <a:p>
          <a:endParaRPr lang="en-US"/>
        </a:p>
      </dgm:t>
    </dgm:pt>
    <dgm:pt modelId="{918444F9-A44E-4DF1-96F5-5864359382FA}">
      <dgm:prSet/>
      <dgm:spPr/>
      <dgm:t>
        <a:bodyPr/>
        <a:lstStyle/>
        <a:p>
          <a:r>
            <a:rPr lang="en-US" dirty="0"/>
            <a:t>Reactions wane over time</a:t>
          </a:r>
        </a:p>
      </dgm:t>
    </dgm:pt>
    <dgm:pt modelId="{F2A5BD14-DE22-4DB1-A866-F3B05FC5DDEA}" type="parTrans" cxnId="{1A3A8473-67D9-49C0-B7AB-DF2FA68A9538}">
      <dgm:prSet/>
      <dgm:spPr/>
      <dgm:t>
        <a:bodyPr/>
        <a:lstStyle/>
        <a:p>
          <a:endParaRPr lang="en-US"/>
        </a:p>
      </dgm:t>
    </dgm:pt>
    <dgm:pt modelId="{89751444-00A8-43C7-9264-9EBE9C355F3E}" type="sibTrans" cxnId="{1A3A8473-67D9-49C0-B7AB-DF2FA68A9538}">
      <dgm:prSet/>
      <dgm:spPr/>
      <dgm:t>
        <a:bodyPr/>
        <a:lstStyle/>
        <a:p>
          <a:endParaRPr lang="en-US"/>
        </a:p>
      </dgm:t>
    </dgm:pt>
    <dgm:pt modelId="{3010BBB1-FC9D-4102-A29A-C7494B2B482D}">
      <dgm:prSet/>
      <dgm:spPr/>
      <dgm:t>
        <a:bodyPr/>
        <a:lstStyle/>
        <a:p>
          <a:r>
            <a:rPr lang="en-US"/>
            <a:t>Penicillins: 80% negative after 10 years</a:t>
          </a:r>
        </a:p>
      </dgm:t>
    </dgm:pt>
    <dgm:pt modelId="{234BEA51-6F28-4A5E-9AE4-3FAD017BAD49}" type="parTrans" cxnId="{CD316632-E2FC-40CF-8D10-71188DB23E8D}">
      <dgm:prSet/>
      <dgm:spPr/>
      <dgm:t>
        <a:bodyPr/>
        <a:lstStyle/>
        <a:p>
          <a:endParaRPr lang="en-US"/>
        </a:p>
      </dgm:t>
    </dgm:pt>
    <dgm:pt modelId="{0991A835-BC09-43E3-B4EC-BC198BD00FC3}" type="sibTrans" cxnId="{CD316632-E2FC-40CF-8D10-71188DB23E8D}">
      <dgm:prSet/>
      <dgm:spPr/>
      <dgm:t>
        <a:bodyPr/>
        <a:lstStyle/>
        <a:p>
          <a:endParaRPr lang="en-US"/>
        </a:p>
      </dgm:t>
    </dgm:pt>
    <dgm:pt modelId="{CFEB3179-B9C3-4B05-98C4-E01267B3F6D9}">
      <dgm:prSet/>
      <dgm:spPr/>
      <dgm:t>
        <a:bodyPr/>
        <a:lstStyle/>
        <a:p>
          <a:r>
            <a:rPr lang="en-US"/>
            <a:t>Cephalosporins: 60% negative after 5 years</a:t>
          </a:r>
        </a:p>
      </dgm:t>
    </dgm:pt>
    <dgm:pt modelId="{FF90EFB5-57F7-4A1D-9E22-AD74F4609443}" type="parTrans" cxnId="{9D267501-CB8D-4967-A095-B90505CC303D}">
      <dgm:prSet/>
      <dgm:spPr/>
      <dgm:t>
        <a:bodyPr/>
        <a:lstStyle/>
        <a:p>
          <a:endParaRPr lang="en-US"/>
        </a:p>
      </dgm:t>
    </dgm:pt>
    <dgm:pt modelId="{F88A84DE-EBC6-4ECF-838D-0A944488FE3B}" type="sibTrans" cxnId="{9D267501-CB8D-4967-A095-B90505CC303D}">
      <dgm:prSet/>
      <dgm:spPr/>
      <dgm:t>
        <a:bodyPr/>
        <a:lstStyle/>
        <a:p>
          <a:endParaRPr lang="en-US"/>
        </a:p>
      </dgm:t>
    </dgm:pt>
    <dgm:pt modelId="{C06D1D50-C7ED-405C-8EA2-66E0425E9A03}" type="pres">
      <dgm:prSet presAssocID="{83ED68C0-962F-4E8B-8C4E-9C2E4DC889CC}" presName="Name0" presStyleCnt="0">
        <dgm:presLayoutVars>
          <dgm:dir/>
          <dgm:animLvl val="lvl"/>
          <dgm:resizeHandles val="exact"/>
        </dgm:presLayoutVars>
      </dgm:prSet>
      <dgm:spPr/>
    </dgm:pt>
    <dgm:pt modelId="{9BB1DEAB-96CA-4D49-BB17-193A4E0E8186}" type="pres">
      <dgm:prSet presAssocID="{6396D501-5447-480F-BCC2-945860070F0A}" presName="boxAndChildren" presStyleCnt="0"/>
      <dgm:spPr/>
    </dgm:pt>
    <dgm:pt modelId="{411D5A6C-92C3-4B77-90D2-420994DDA8C0}" type="pres">
      <dgm:prSet presAssocID="{6396D501-5447-480F-BCC2-945860070F0A}" presName="parentTextBox" presStyleLbl="node1" presStyleIdx="0" presStyleCnt="2"/>
      <dgm:spPr/>
    </dgm:pt>
    <dgm:pt modelId="{2FC1C0B5-AD78-46F4-BCBD-71DE8C5DB5B2}" type="pres">
      <dgm:prSet presAssocID="{6396D501-5447-480F-BCC2-945860070F0A}" presName="entireBox" presStyleLbl="node1" presStyleIdx="0" presStyleCnt="2" custScaleY="113057"/>
      <dgm:spPr/>
    </dgm:pt>
    <dgm:pt modelId="{685E9069-AD79-4DC0-A3A9-DCBC2D8ED176}" type="pres">
      <dgm:prSet presAssocID="{6396D501-5447-480F-BCC2-945860070F0A}" presName="descendantBox" presStyleCnt="0"/>
      <dgm:spPr/>
    </dgm:pt>
    <dgm:pt modelId="{C9AC3F6F-AC29-4566-A903-83D3EFE86967}" type="pres">
      <dgm:prSet presAssocID="{4E25CBBC-5A57-486B-BFB2-DE4BDB9F88B2}" presName="childTextBox" presStyleLbl="fgAccFollowNode1" presStyleIdx="0" presStyleCnt="3" custScaleY="142716" custLinFactNeighborY="-3665">
        <dgm:presLayoutVars>
          <dgm:bulletEnabled val="1"/>
        </dgm:presLayoutVars>
      </dgm:prSet>
      <dgm:spPr/>
    </dgm:pt>
    <dgm:pt modelId="{1DE2D7DF-9386-4256-8C3B-3BA5C55F0E56}" type="pres">
      <dgm:prSet presAssocID="{998732A1-FB91-4F41-9B6C-F122057FF2BB}" presName="childTextBox" presStyleLbl="fgAccFollowNode1" presStyleIdx="1" presStyleCnt="3" custScaleY="142613" custLinFactNeighborY="-3582">
        <dgm:presLayoutVars>
          <dgm:bulletEnabled val="1"/>
        </dgm:presLayoutVars>
      </dgm:prSet>
      <dgm:spPr/>
    </dgm:pt>
    <dgm:pt modelId="{69FD672F-5364-4F46-BE85-0ECB2123F7AF}" type="pres">
      <dgm:prSet presAssocID="{918444F9-A44E-4DF1-96F5-5864359382FA}" presName="childTextBox" presStyleLbl="fgAccFollowNode1" presStyleIdx="2" presStyleCnt="3" custScaleY="142516" custLinFactNeighborY="-3665">
        <dgm:presLayoutVars>
          <dgm:bulletEnabled val="1"/>
        </dgm:presLayoutVars>
      </dgm:prSet>
      <dgm:spPr/>
    </dgm:pt>
    <dgm:pt modelId="{EDB8E9FD-AA0F-498C-93B7-C43E44273794}" type="pres">
      <dgm:prSet presAssocID="{8AFC6E43-EBE1-45FC-B17E-FBF586699F28}" presName="sp" presStyleCnt="0"/>
      <dgm:spPr/>
    </dgm:pt>
    <dgm:pt modelId="{DE5D1345-ED1D-4F0F-B97D-9B21A04E865C}" type="pres">
      <dgm:prSet presAssocID="{3A92C202-A9CA-4E55-985D-1A52585D14C5}" presName="arrowAndChildren" presStyleCnt="0"/>
      <dgm:spPr/>
    </dgm:pt>
    <dgm:pt modelId="{381AED66-ACB2-4D45-86CD-AD60F023EA9E}" type="pres">
      <dgm:prSet presAssocID="{3A92C202-A9CA-4E55-985D-1A52585D14C5}" presName="parentTextArrow" presStyleLbl="node1" presStyleIdx="1" presStyleCnt="2" custScaleY="35735" custLinFactNeighborY="-265"/>
      <dgm:spPr/>
    </dgm:pt>
  </dgm:ptLst>
  <dgm:cxnLst>
    <dgm:cxn modelId="{79D19C00-A9B1-4C79-ACBD-16AEDDD4578E}" type="presOf" srcId="{3010BBB1-FC9D-4102-A29A-C7494B2B482D}" destId="{69FD672F-5364-4F46-BE85-0ECB2123F7AF}" srcOrd="0" destOrd="1" presId="urn:microsoft.com/office/officeart/2005/8/layout/process4"/>
    <dgm:cxn modelId="{9D267501-CB8D-4967-A095-B90505CC303D}" srcId="{918444F9-A44E-4DF1-96F5-5864359382FA}" destId="{CFEB3179-B9C3-4B05-98C4-E01267B3F6D9}" srcOrd="1" destOrd="0" parTransId="{FF90EFB5-57F7-4A1D-9E22-AD74F4609443}" sibTransId="{F88A84DE-EBC6-4ECF-838D-0A944488FE3B}"/>
    <dgm:cxn modelId="{0FC78905-0733-45E8-BA08-5FC3FE92C167}" type="presOf" srcId="{83ED68C0-962F-4E8B-8C4E-9C2E4DC889CC}" destId="{C06D1D50-C7ED-405C-8EA2-66E0425E9A03}" srcOrd="0" destOrd="0" presId="urn:microsoft.com/office/officeart/2005/8/layout/process4"/>
    <dgm:cxn modelId="{D08E9B05-2EEC-472B-BFC8-44D2387B1AC7}" srcId="{83ED68C0-962F-4E8B-8C4E-9C2E4DC889CC}" destId="{6396D501-5447-480F-BCC2-945860070F0A}" srcOrd="1" destOrd="0" parTransId="{F8FCAB8D-9F96-4584-A995-0E3F6D3C7526}" sibTransId="{4D488BEB-C9D6-428B-BA71-8B24B53AD6A0}"/>
    <dgm:cxn modelId="{AA179318-7B67-44BF-AD18-FB2022DEC2AB}" type="presOf" srcId="{6396D501-5447-480F-BCC2-945860070F0A}" destId="{411D5A6C-92C3-4B77-90D2-420994DDA8C0}" srcOrd="0" destOrd="0" presId="urn:microsoft.com/office/officeart/2005/8/layout/process4"/>
    <dgm:cxn modelId="{0B5B0526-6762-41F3-8729-D25D6AD82F06}" srcId="{6396D501-5447-480F-BCC2-945860070F0A}" destId="{998732A1-FB91-4F41-9B6C-F122057FF2BB}" srcOrd="1" destOrd="0" parTransId="{82A955EF-19A4-44B9-95E4-3A36C9F0B000}" sibTransId="{36855FD5-20EF-4C75-9029-EAED08E223F7}"/>
    <dgm:cxn modelId="{CD316632-E2FC-40CF-8D10-71188DB23E8D}" srcId="{918444F9-A44E-4DF1-96F5-5864359382FA}" destId="{3010BBB1-FC9D-4102-A29A-C7494B2B482D}" srcOrd="0" destOrd="0" parTransId="{234BEA51-6F28-4A5E-9AE4-3FAD017BAD49}" sibTransId="{0991A835-BC09-43E3-B4EC-BC198BD00FC3}"/>
    <dgm:cxn modelId="{B2EA3644-51AA-4322-901D-AF40679FD33F}" type="presOf" srcId="{4E25CBBC-5A57-486B-BFB2-DE4BDB9F88B2}" destId="{C9AC3F6F-AC29-4566-A903-83D3EFE86967}" srcOrd="0" destOrd="0" presId="urn:microsoft.com/office/officeart/2005/8/layout/process4"/>
    <dgm:cxn modelId="{1A3A8473-67D9-49C0-B7AB-DF2FA68A9538}" srcId="{6396D501-5447-480F-BCC2-945860070F0A}" destId="{918444F9-A44E-4DF1-96F5-5864359382FA}" srcOrd="2" destOrd="0" parTransId="{F2A5BD14-DE22-4DB1-A866-F3B05FC5DDEA}" sibTransId="{89751444-00A8-43C7-9264-9EBE9C355F3E}"/>
    <dgm:cxn modelId="{5A046678-B74A-47DB-96D3-367C9F886A8E}" type="presOf" srcId="{918444F9-A44E-4DF1-96F5-5864359382FA}" destId="{69FD672F-5364-4F46-BE85-0ECB2123F7AF}" srcOrd="0" destOrd="0" presId="urn:microsoft.com/office/officeart/2005/8/layout/process4"/>
    <dgm:cxn modelId="{D9AD5759-78F8-4BD7-865E-6A4078E693D2}" type="presOf" srcId="{CFEB3179-B9C3-4B05-98C4-E01267B3F6D9}" destId="{69FD672F-5364-4F46-BE85-0ECB2123F7AF}" srcOrd="0" destOrd="2" presId="urn:microsoft.com/office/officeart/2005/8/layout/process4"/>
    <dgm:cxn modelId="{0B64C57B-46E0-45FF-B9E8-DF268C79AAA4}" type="presOf" srcId="{3A92C202-A9CA-4E55-985D-1A52585D14C5}" destId="{381AED66-ACB2-4D45-86CD-AD60F023EA9E}" srcOrd="0" destOrd="0" presId="urn:microsoft.com/office/officeart/2005/8/layout/process4"/>
    <dgm:cxn modelId="{1A0F9AA3-8020-493F-AC83-00408772C7F7}" type="presOf" srcId="{998732A1-FB91-4F41-9B6C-F122057FF2BB}" destId="{1DE2D7DF-9386-4256-8C3B-3BA5C55F0E56}" srcOrd="0" destOrd="0" presId="urn:microsoft.com/office/officeart/2005/8/layout/process4"/>
    <dgm:cxn modelId="{E65629A4-1E52-4D58-B7B4-F0B10540C49F}" type="presOf" srcId="{6396D501-5447-480F-BCC2-945860070F0A}" destId="{2FC1C0B5-AD78-46F4-BCBD-71DE8C5DB5B2}" srcOrd="1" destOrd="0" presId="urn:microsoft.com/office/officeart/2005/8/layout/process4"/>
    <dgm:cxn modelId="{53C725AC-CF74-4CEF-8C84-3D26428D8FAA}" srcId="{6396D501-5447-480F-BCC2-945860070F0A}" destId="{4E25CBBC-5A57-486B-BFB2-DE4BDB9F88B2}" srcOrd="0" destOrd="0" parTransId="{5ABC3009-F3ED-4D1D-8D42-C07E3B0DD36A}" sibTransId="{D8EAAC18-B3B9-4BAD-A549-B9F765D15EFE}"/>
    <dgm:cxn modelId="{89FA73B9-42BA-418D-BC79-D448624C31F2}" srcId="{83ED68C0-962F-4E8B-8C4E-9C2E4DC889CC}" destId="{3A92C202-A9CA-4E55-985D-1A52585D14C5}" srcOrd="0" destOrd="0" parTransId="{83CB8F94-76B5-4DF5-A6E8-AEB010743B0B}" sibTransId="{8AFC6E43-EBE1-45FC-B17E-FBF586699F28}"/>
    <dgm:cxn modelId="{FB43344B-89E9-4ECA-ABBD-F0480721C43E}" type="presParOf" srcId="{C06D1D50-C7ED-405C-8EA2-66E0425E9A03}" destId="{9BB1DEAB-96CA-4D49-BB17-193A4E0E8186}" srcOrd="0" destOrd="0" presId="urn:microsoft.com/office/officeart/2005/8/layout/process4"/>
    <dgm:cxn modelId="{53646264-319E-4E7C-B0E6-0F9B1A61E87D}" type="presParOf" srcId="{9BB1DEAB-96CA-4D49-BB17-193A4E0E8186}" destId="{411D5A6C-92C3-4B77-90D2-420994DDA8C0}" srcOrd="0" destOrd="0" presId="urn:microsoft.com/office/officeart/2005/8/layout/process4"/>
    <dgm:cxn modelId="{2A23AE9B-72AF-4BB2-87D9-73CD6FFDDBAB}" type="presParOf" srcId="{9BB1DEAB-96CA-4D49-BB17-193A4E0E8186}" destId="{2FC1C0B5-AD78-46F4-BCBD-71DE8C5DB5B2}" srcOrd="1" destOrd="0" presId="urn:microsoft.com/office/officeart/2005/8/layout/process4"/>
    <dgm:cxn modelId="{A99698AB-A495-45EE-A232-FC286BEFA47B}" type="presParOf" srcId="{9BB1DEAB-96CA-4D49-BB17-193A4E0E8186}" destId="{685E9069-AD79-4DC0-A3A9-DCBC2D8ED176}" srcOrd="2" destOrd="0" presId="urn:microsoft.com/office/officeart/2005/8/layout/process4"/>
    <dgm:cxn modelId="{DBB1EB3C-DF33-4D0D-908E-3813A1DEBEC6}" type="presParOf" srcId="{685E9069-AD79-4DC0-A3A9-DCBC2D8ED176}" destId="{C9AC3F6F-AC29-4566-A903-83D3EFE86967}" srcOrd="0" destOrd="0" presId="urn:microsoft.com/office/officeart/2005/8/layout/process4"/>
    <dgm:cxn modelId="{D0FF6052-D968-4DA6-90C3-00E7AC7551BB}" type="presParOf" srcId="{685E9069-AD79-4DC0-A3A9-DCBC2D8ED176}" destId="{1DE2D7DF-9386-4256-8C3B-3BA5C55F0E56}" srcOrd="1" destOrd="0" presId="urn:microsoft.com/office/officeart/2005/8/layout/process4"/>
    <dgm:cxn modelId="{0D006D43-0772-4327-A08E-B67C7E8E3FED}" type="presParOf" srcId="{685E9069-AD79-4DC0-A3A9-DCBC2D8ED176}" destId="{69FD672F-5364-4F46-BE85-0ECB2123F7AF}" srcOrd="2" destOrd="0" presId="urn:microsoft.com/office/officeart/2005/8/layout/process4"/>
    <dgm:cxn modelId="{E8B7C25C-8000-41E1-B3CB-E2619F6A50D6}" type="presParOf" srcId="{C06D1D50-C7ED-405C-8EA2-66E0425E9A03}" destId="{EDB8E9FD-AA0F-498C-93B7-C43E44273794}" srcOrd="1" destOrd="0" presId="urn:microsoft.com/office/officeart/2005/8/layout/process4"/>
    <dgm:cxn modelId="{B0A35855-424E-465F-947B-6D6CAA411F32}" type="presParOf" srcId="{C06D1D50-C7ED-405C-8EA2-66E0425E9A03}" destId="{DE5D1345-ED1D-4F0F-B97D-9B21A04E865C}" srcOrd="2" destOrd="0" presId="urn:microsoft.com/office/officeart/2005/8/layout/process4"/>
    <dgm:cxn modelId="{2FFB0B1A-AE8B-4B23-BD66-C6FE5DE215E9}" type="presParOf" srcId="{DE5D1345-ED1D-4F0F-B97D-9B21A04E865C}" destId="{381AED66-ACB2-4D45-86CD-AD60F023EA9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C49CB7-B4B9-48E5-90E9-C73468DECD4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87B3C44-0607-444A-90F9-A97493E1045A}">
      <dgm:prSet/>
      <dgm:spPr/>
      <dgm:t>
        <a:bodyPr/>
        <a:lstStyle/>
        <a:p>
          <a:r>
            <a:rPr lang="en-US" dirty="0"/>
            <a:t>MRSA is a virulent pathogen, but is readily isolated</a:t>
          </a:r>
        </a:p>
      </dgm:t>
    </dgm:pt>
    <dgm:pt modelId="{B7354CA2-A6A3-4E37-AD58-86C5C7C064FC}" type="parTrans" cxnId="{01BB596E-29B2-4FA6-8ACD-CD9DF25306D8}">
      <dgm:prSet/>
      <dgm:spPr/>
      <dgm:t>
        <a:bodyPr/>
        <a:lstStyle/>
        <a:p>
          <a:endParaRPr lang="en-US"/>
        </a:p>
      </dgm:t>
    </dgm:pt>
    <dgm:pt modelId="{E7CA5765-CFC4-4A50-956F-8FAFA2C11280}" type="sibTrans" cxnId="{01BB596E-29B2-4FA6-8ACD-CD9DF25306D8}">
      <dgm:prSet/>
      <dgm:spPr/>
      <dgm:t>
        <a:bodyPr/>
        <a:lstStyle/>
        <a:p>
          <a:endParaRPr lang="en-US"/>
        </a:p>
      </dgm:t>
    </dgm:pt>
    <dgm:pt modelId="{1EA4E52D-77FD-4EAD-85FA-4DE5195DFF58}">
      <dgm:prSet/>
      <dgm:spPr/>
      <dgm:t>
        <a:bodyPr/>
        <a:lstStyle/>
        <a:p>
          <a:r>
            <a:rPr lang="en-US"/>
            <a:t>Vancomycin overuse leads to adverse events and resistance</a:t>
          </a:r>
        </a:p>
      </dgm:t>
    </dgm:pt>
    <dgm:pt modelId="{482B9612-ABA1-4F9B-A755-77C6E232770A}" type="parTrans" cxnId="{AC6C55E9-A6AD-4CC0-953A-775AA60547FF}">
      <dgm:prSet/>
      <dgm:spPr/>
      <dgm:t>
        <a:bodyPr/>
        <a:lstStyle/>
        <a:p>
          <a:endParaRPr lang="en-US"/>
        </a:p>
      </dgm:t>
    </dgm:pt>
    <dgm:pt modelId="{E5910BA9-B1F2-423F-A427-7B9CF50D06AC}" type="sibTrans" cxnId="{AC6C55E9-A6AD-4CC0-953A-775AA60547FF}">
      <dgm:prSet/>
      <dgm:spPr/>
      <dgm:t>
        <a:bodyPr/>
        <a:lstStyle/>
        <a:p>
          <a:endParaRPr lang="en-US"/>
        </a:p>
      </dgm:t>
    </dgm:pt>
    <dgm:pt modelId="{9CA7BAB2-D475-4009-8CD0-008C7111AC29}">
      <dgm:prSet/>
      <dgm:spPr/>
      <dgm:t>
        <a:bodyPr/>
        <a:lstStyle/>
        <a:p>
          <a:r>
            <a:rPr lang="en-US" dirty="0"/>
            <a:t>Vancomycin use can be optimized by careful syndrome identification, appropriate diagnostics, and guidelines adherence</a:t>
          </a:r>
        </a:p>
      </dgm:t>
    </dgm:pt>
    <dgm:pt modelId="{722258D2-F130-4518-9114-92C5E6CB2903}" type="parTrans" cxnId="{A02CB0DA-5996-473F-9B75-817D10FBE702}">
      <dgm:prSet/>
      <dgm:spPr/>
      <dgm:t>
        <a:bodyPr/>
        <a:lstStyle/>
        <a:p>
          <a:endParaRPr lang="en-US"/>
        </a:p>
      </dgm:t>
    </dgm:pt>
    <dgm:pt modelId="{50223F49-098D-4325-9910-9BC3B721EB90}" type="sibTrans" cxnId="{A02CB0DA-5996-473F-9B75-817D10FBE702}">
      <dgm:prSet/>
      <dgm:spPr/>
      <dgm:t>
        <a:bodyPr/>
        <a:lstStyle/>
        <a:p>
          <a:endParaRPr lang="en-US"/>
        </a:p>
      </dgm:t>
    </dgm:pt>
    <dgm:pt modelId="{D019173A-1A70-4FB8-B8E1-03CF02E025FE}">
      <dgm:prSet/>
      <dgm:spPr/>
      <dgm:t>
        <a:bodyPr/>
        <a:lstStyle/>
        <a:p>
          <a:r>
            <a:rPr lang="en-US" dirty="0"/>
            <a:t>It is wise to make abundant use of your new ASP resources</a:t>
          </a:r>
        </a:p>
      </dgm:t>
    </dgm:pt>
    <dgm:pt modelId="{CD45E350-E088-449E-BCEF-127C6FCD7268}" type="parTrans" cxnId="{28490C0B-61BB-4CBC-9BF0-53C3F27DD462}">
      <dgm:prSet/>
      <dgm:spPr/>
      <dgm:t>
        <a:bodyPr/>
        <a:lstStyle/>
        <a:p>
          <a:endParaRPr lang="en-US"/>
        </a:p>
      </dgm:t>
    </dgm:pt>
    <dgm:pt modelId="{FFCC29C9-EC99-4952-A3F8-CB9DDA3DCA11}" type="sibTrans" cxnId="{28490C0B-61BB-4CBC-9BF0-53C3F27DD462}">
      <dgm:prSet/>
      <dgm:spPr/>
      <dgm:t>
        <a:bodyPr/>
        <a:lstStyle/>
        <a:p>
          <a:endParaRPr lang="en-US"/>
        </a:p>
      </dgm:t>
    </dgm:pt>
    <dgm:pt modelId="{178F42B3-90E1-4E5B-A031-8C7B8BFA4AFF}" type="pres">
      <dgm:prSet presAssocID="{D2C49CB7-B4B9-48E5-90E9-C73468DECD4A}" presName="vert0" presStyleCnt="0">
        <dgm:presLayoutVars>
          <dgm:dir/>
          <dgm:animOne val="branch"/>
          <dgm:animLvl val="lvl"/>
        </dgm:presLayoutVars>
      </dgm:prSet>
      <dgm:spPr/>
    </dgm:pt>
    <dgm:pt modelId="{BB8DCD78-F1A5-4973-B6D1-EED14009295F}" type="pres">
      <dgm:prSet presAssocID="{587B3C44-0607-444A-90F9-A97493E1045A}" presName="thickLine" presStyleLbl="alignNode1" presStyleIdx="0" presStyleCnt="4"/>
      <dgm:spPr/>
    </dgm:pt>
    <dgm:pt modelId="{0F4269BC-52C7-48FE-8350-3D44053DBC30}" type="pres">
      <dgm:prSet presAssocID="{587B3C44-0607-444A-90F9-A97493E1045A}" presName="horz1" presStyleCnt="0"/>
      <dgm:spPr/>
    </dgm:pt>
    <dgm:pt modelId="{EDC6AE24-F114-44AD-8A20-7F7433B918A5}" type="pres">
      <dgm:prSet presAssocID="{587B3C44-0607-444A-90F9-A97493E1045A}" presName="tx1" presStyleLbl="revTx" presStyleIdx="0" presStyleCnt="4"/>
      <dgm:spPr/>
    </dgm:pt>
    <dgm:pt modelId="{D3062F38-2557-402D-8184-F84C3F81A15F}" type="pres">
      <dgm:prSet presAssocID="{587B3C44-0607-444A-90F9-A97493E1045A}" presName="vert1" presStyleCnt="0"/>
      <dgm:spPr/>
    </dgm:pt>
    <dgm:pt modelId="{71620DA7-282D-4286-AF05-9C8039E7FB6C}" type="pres">
      <dgm:prSet presAssocID="{1EA4E52D-77FD-4EAD-85FA-4DE5195DFF58}" presName="thickLine" presStyleLbl="alignNode1" presStyleIdx="1" presStyleCnt="4"/>
      <dgm:spPr/>
    </dgm:pt>
    <dgm:pt modelId="{37E4C8B8-9894-46E8-AD01-B965FAC8B0E3}" type="pres">
      <dgm:prSet presAssocID="{1EA4E52D-77FD-4EAD-85FA-4DE5195DFF58}" presName="horz1" presStyleCnt="0"/>
      <dgm:spPr/>
    </dgm:pt>
    <dgm:pt modelId="{7380CF35-D3F9-46E4-8DD9-7C77BE52754E}" type="pres">
      <dgm:prSet presAssocID="{1EA4E52D-77FD-4EAD-85FA-4DE5195DFF58}" presName="tx1" presStyleLbl="revTx" presStyleIdx="1" presStyleCnt="4"/>
      <dgm:spPr/>
    </dgm:pt>
    <dgm:pt modelId="{9F51DBA5-FE5F-4B15-8FB0-5E581A6D4951}" type="pres">
      <dgm:prSet presAssocID="{1EA4E52D-77FD-4EAD-85FA-4DE5195DFF58}" presName="vert1" presStyleCnt="0"/>
      <dgm:spPr/>
    </dgm:pt>
    <dgm:pt modelId="{F42BD52F-6C1B-4DF5-9C14-08020C52CD6D}" type="pres">
      <dgm:prSet presAssocID="{9CA7BAB2-D475-4009-8CD0-008C7111AC29}" presName="thickLine" presStyleLbl="alignNode1" presStyleIdx="2" presStyleCnt="4"/>
      <dgm:spPr/>
    </dgm:pt>
    <dgm:pt modelId="{B6B2D0DB-3664-40B7-8762-71BB78E232A5}" type="pres">
      <dgm:prSet presAssocID="{9CA7BAB2-D475-4009-8CD0-008C7111AC29}" presName="horz1" presStyleCnt="0"/>
      <dgm:spPr/>
    </dgm:pt>
    <dgm:pt modelId="{29E8B9A0-4E98-470B-8EA3-F863EBC7B2A1}" type="pres">
      <dgm:prSet presAssocID="{9CA7BAB2-D475-4009-8CD0-008C7111AC29}" presName="tx1" presStyleLbl="revTx" presStyleIdx="2" presStyleCnt="4"/>
      <dgm:spPr/>
    </dgm:pt>
    <dgm:pt modelId="{7B752BAF-13A3-44E5-9843-DDEFFE3A07EF}" type="pres">
      <dgm:prSet presAssocID="{9CA7BAB2-D475-4009-8CD0-008C7111AC29}" presName="vert1" presStyleCnt="0"/>
      <dgm:spPr/>
    </dgm:pt>
    <dgm:pt modelId="{E8162236-72A3-4501-A3CF-C13E17126371}" type="pres">
      <dgm:prSet presAssocID="{D019173A-1A70-4FB8-B8E1-03CF02E025FE}" presName="thickLine" presStyleLbl="alignNode1" presStyleIdx="3" presStyleCnt="4"/>
      <dgm:spPr/>
    </dgm:pt>
    <dgm:pt modelId="{0A585727-BB9A-4D80-848B-1AD00FE9A637}" type="pres">
      <dgm:prSet presAssocID="{D019173A-1A70-4FB8-B8E1-03CF02E025FE}" presName="horz1" presStyleCnt="0"/>
      <dgm:spPr/>
    </dgm:pt>
    <dgm:pt modelId="{CE778658-D41D-4616-9B21-A80D0D9826D2}" type="pres">
      <dgm:prSet presAssocID="{D019173A-1A70-4FB8-B8E1-03CF02E025FE}" presName="tx1" presStyleLbl="revTx" presStyleIdx="3" presStyleCnt="4"/>
      <dgm:spPr/>
    </dgm:pt>
    <dgm:pt modelId="{FE645D34-D018-4F5F-8554-87009D98B73E}" type="pres">
      <dgm:prSet presAssocID="{D019173A-1A70-4FB8-B8E1-03CF02E025FE}" presName="vert1" presStyleCnt="0"/>
      <dgm:spPr/>
    </dgm:pt>
  </dgm:ptLst>
  <dgm:cxnLst>
    <dgm:cxn modelId="{28490C0B-61BB-4CBC-9BF0-53C3F27DD462}" srcId="{D2C49CB7-B4B9-48E5-90E9-C73468DECD4A}" destId="{D019173A-1A70-4FB8-B8E1-03CF02E025FE}" srcOrd="3" destOrd="0" parTransId="{CD45E350-E088-449E-BCEF-127C6FCD7268}" sibTransId="{FFCC29C9-EC99-4952-A3F8-CB9DDA3DCA11}"/>
    <dgm:cxn modelId="{D28FB910-9A60-4A5E-A45F-5CD656D516C6}" type="presOf" srcId="{587B3C44-0607-444A-90F9-A97493E1045A}" destId="{EDC6AE24-F114-44AD-8A20-7F7433B918A5}" srcOrd="0" destOrd="0" presId="urn:microsoft.com/office/officeart/2008/layout/LinedList"/>
    <dgm:cxn modelId="{445EA217-BB4D-4051-81B4-35EC328CC1CA}" type="presOf" srcId="{1EA4E52D-77FD-4EAD-85FA-4DE5195DFF58}" destId="{7380CF35-D3F9-46E4-8DD9-7C77BE52754E}" srcOrd="0" destOrd="0" presId="urn:microsoft.com/office/officeart/2008/layout/LinedList"/>
    <dgm:cxn modelId="{1C577E46-69D0-4310-A6F4-8687C00EDA99}" type="presOf" srcId="{D2C49CB7-B4B9-48E5-90E9-C73468DECD4A}" destId="{178F42B3-90E1-4E5B-A031-8C7B8BFA4AFF}" srcOrd="0" destOrd="0" presId="urn:microsoft.com/office/officeart/2008/layout/LinedList"/>
    <dgm:cxn modelId="{01BB596E-29B2-4FA6-8ACD-CD9DF25306D8}" srcId="{D2C49CB7-B4B9-48E5-90E9-C73468DECD4A}" destId="{587B3C44-0607-444A-90F9-A97493E1045A}" srcOrd="0" destOrd="0" parTransId="{B7354CA2-A6A3-4E37-AD58-86C5C7C064FC}" sibTransId="{E7CA5765-CFC4-4A50-956F-8FAFA2C11280}"/>
    <dgm:cxn modelId="{107E6BC3-42EB-4C9E-919B-1EA8562C4256}" type="presOf" srcId="{D019173A-1A70-4FB8-B8E1-03CF02E025FE}" destId="{CE778658-D41D-4616-9B21-A80D0D9826D2}" srcOrd="0" destOrd="0" presId="urn:microsoft.com/office/officeart/2008/layout/LinedList"/>
    <dgm:cxn modelId="{A02CB0DA-5996-473F-9B75-817D10FBE702}" srcId="{D2C49CB7-B4B9-48E5-90E9-C73468DECD4A}" destId="{9CA7BAB2-D475-4009-8CD0-008C7111AC29}" srcOrd="2" destOrd="0" parTransId="{722258D2-F130-4518-9114-92C5E6CB2903}" sibTransId="{50223F49-098D-4325-9910-9BC3B721EB90}"/>
    <dgm:cxn modelId="{906C41E2-B83F-452E-85FC-63A7108AF57C}" type="presOf" srcId="{9CA7BAB2-D475-4009-8CD0-008C7111AC29}" destId="{29E8B9A0-4E98-470B-8EA3-F863EBC7B2A1}" srcOrd="0" destOrd="0" presId="urn:microsoft.com/office/officeart/2008/layout/LinedList"/>
    <dgm:cxn modelId="{AC6C55E9-A6AD-4CC0-953A-775AA60547FF}" srcId="{D2C49CB7-B4B9-48E5-90E9-C73468DECD4A}" destId="{1EA4E52D-77FD-4EAD-85FA-4DE5195DFF58}" srcOrd="1" destOrd="0" parTransId="{482B9612-ABA1-4F9B-A755-77C6E232770A}" sibTransId="{E5910BA9-B1F2-423F-A427-7B9CF50D06AC}"/>
    <dgm:cxn modelId="{A3A1DADA-2643-4F34-9C54-1549E0E4F4EB}" type="presParOf" srcId="{178F42B3-90E1-4E5B-A031-8C7B8BFA4AFF}" destId="{BB8DCD78-F1A5-4973-B6D1-EED14009295F}" srcOrd="0" destOrd="0" presId="urn:microsoft.com/office/officeart/2008/layout/LinedList"/>
    <dgm:cxn modelId="{FC1089AC-B525-4C33-8254-E08A6792DC3F}" type="presParOf" srcId="{178F42B3-90E1-4E5B-A031-8C7B8BFA4AFF}" destId="{0F4269BC-52C7-48FE-8350-3D44053DBC30}" srcOrd="1" destOrd="0" presId="urn:microsoft.com/office/officeart/2008/layout/LinedList"/>
    <dgm:cxn modelId="{ACA742E5-5CC3-48ED-A64A-3AC03E323794}" type="presParOf" srcId="{0F4269BC-52C7-48FE-8350-3D44053DBC30}" destId="{EDC6AE24-F114-44AD-8A20-7F7433B918A5}" srcOrd="0" destOrd="0" presId="urn:microsoft.com/office/officeart/2008/layout/LinedList"/>
    <dgm:cxn modelId="{557D9AE0-AAA5-47DF-8B46-EC85BF7D20CE}" type="presParOf" srcId="{0F4269BC-52C7-48FE-8350-3D44053DBC30}" destId="{D3062F38-2557-402D-8184-F84C3F81A15F}" srcOrd="1" destOrd="0" presId="urn:microsoft.com/office/officeart/2008/layout/LinedList"/>
    <dgm:cxn modelId="{C25A634F-ABD6-47A5-939C-ECA3F6465DF0}" type="presParOf" srcId="{178F42B3-90E1-4E5B-A031-8C7B8BFA4AFF}" destId="{71620DA7-282D-4286-AF05-9C8039E7FB6C}" srcOrd="2" destOrd="0" presId="urn:microsoft.com/office/officeart/2008/layout/LinedList"/>
    <dgm:cxn modelId="{863A7F26-7879-43BE-A0D4-D25DA1122FFC}" type="presParOf" srcId="{178F42B3-90E1-4E5B-A031-8C7B8BFA4AFF}" destId="{37E4C8B8-9894-46E8-AD01-B965FAC8B0E3}" srcOrd="3" destOrd="0" presId="urn:microsoft.com/office/officeart/2008/layout/LinedList"/>
    <dgm:cxn modelId="{99203914-95A3-42DB-B3B9-82D7702DBFB5}" type="presParOf" srcId="{37E4C8B8-9894-46E8-AD01-B965FAC8B0E3}" destId="{7380CF35-D3F9-46E4-8DD9-7C77BE52754E}" srcOrd="0" destOrd="0" presId="urn:microsoft.com/office/officeart/2008/layout/LinedList"/>
    <dgm:cxn modelId="{58255552-F4A4-4718-8AE1-6943F5040AA5}" type="presParOf" srcId="{37E4C8B8-9894-46E8-AD01-B965FAC8B0E3}" destId="{9F51DBA5-FE5F-4B15-8FB0-5E581A6D4951}" srcOrd="1" destOrd="0" presId="urn:microsoft.com/office/officeart/2008/layout/LinedList"/>
    <dgm:cxn modelId="{E9CE9489-A170-466E-AFAD-71888F1E0061}" type="presParOf" srcId="{178F42B3-90E1-4E5B-A031-8C7B8BFA4AFF}" destId="{F42BD52F-6C1B-4DF5-9C14-08020C52CD6D}" srcOrd="4" destOrd="0" presId="urn:microsoft.com/office/officeart/2008/layout/LinedList"/>
    <dgm:cxn modelId="{C43A24AD-A6E1-42CE-A0AB-E88DBB2E1949}" type="presParOf" srcId="{178F42B3-90E1-4E5B-A031-8C7B8BFA4AFF}" destId="{B6B2D0DB-3664-40B7-8762-71BB78E232A5}" srcOrd="5" destOrd="0" presId="urn:microsoft.com/office/officeart/2008/layout/LinedList"/>
    <dgm:cxn modelId="{91B473B0-B031-4BE1-A5E8-73A10251EDA4}" type="presParOf" srcId="{B6B2D0DB-3664-40B7-8762-71BB78E232A5}" destId="{29E8B9A0-4E98-470B-8EA3-F863EBC7B2A1}" srcOrd="0" destOrd="0" presId="urn:microsoft.com/office/officeart/2008/layout/LinedList"/>
    <dgm:cxn modelId="{7E2BCC9F-C90F-4D62-BD37-BAF1A0085B15}" type="presParOf" srcId="{B6B2D0DB-3664-40B7-8762-71BB78E232A5}" destId="{7B752BAF-13A3-44E5-9843-DDEFFE3A07EF}" srcOrd="1" destOrd="0" presId="urn:microsoft.com/office/officeart/2008/layout/LinedList"/>
    <dgm:cxn modelId="{F5B3391E-3991-4214-A372-DD8B3F1FE422}" type="presParOf" srcId="{178F42B3-90E1-4E5B-A031-8C7B8BFA4AFF}" destId="{E8162236-72A3-4501-A3CF-C13E17126371}" srcOrd="6" destOrd="0" presId="urn:microsoft.com/office/officeart/2008/layout/LinedList"/>
    <dgm:cxn modelId="{403CE04C-2D24-48C8-834C-9F6341ECDE79}" type="presParOf" srcId="{178F42B3-90E1-4E5B-A031-8C7B8BFA4AFF}" destId="{0A585727-BB9A-4D80-848B-1AD00FE9A637}" srcOrd="7" destOrd="0" presId="urn:microsoft.com/office/officeart/2008/layout/LinedList"/>
    <dgm:cxn modelId="{6CC5FBD5-1C86-41DC-BED2-CC1EC94E8571}" type="presParOf" srcId="{0A585727-BB9A-4D80-848B-1AD00FE9A637}" destId="{CE778658-D41D-4616-9B21-A80D0D9826D2}" srcOrd="0" destOrd="0" presId="urn:microsoft.com/office/officeart/2008/layout/LinedList"/>
    <dgm:cxn modelId="{4601E88C-1F9F-419C-9772-2B317259FAE3}" type="presParOf" srcId="{0A585727-BB9A-4D80-848B-1AD00FE9A637}" destId="{FE645D34-D018-4F5F-8554-87009D98B73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9C4DFE-E106-4761-B1C3-5EF0773E6F24}">
      <dsp:nvSpPr>
        <dsp:cNvPr id="0" name=""/>
        <dsp:cNvSpPr/>
      </dsp:nvSpPr>
      <dsp:spPr>
        <a:xfrm>
          <a:off x="0" y="3193"/>
          <a:ext cx="9929037"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SAAR &lt; 1.0 – antimicrobial use less than predicted</a:t>
          </a:r>
        </a:p>
      </dsp:txBody>
      <dsp:txXfrm>
        <a:off x="31613" y="34806"/>
        <a:ext cx="9865811" cy="584369"/>
      </dsp:txXfrm>
    </dsp:sp>
    <dsp:sp modelId="{18C10D0A-A6CE-4BC7-8C2F-8046CAD009B6}">
      <dsp:nvSpPr>
        <dsp:cNvPr id="0" name=""/>
        <dsp:cNvSpPr/>
      </dsp:nvSpPr>
      <dsp:spPr>
        <a:xfrm>
          <a:off x="0" y="728548"/>
          <a:ext cx="9929037"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SAAR = 1.0 – antimicrobial use equivalent to predicted</a:t>
          </a:r>
        </a:p>
      </dsp:txBody>
      <dsp:txXfrm>
        <a:off x="31613" y="760161"/>
        <a:ext cx="9865811" cy="584369"/>
      </dsp:txXfrm>
    </dsp:sp>
    <dsp:sp modelId="{B29D045B-7246-4EC4-80DE-0A0AFDC19DF4}">
      <dsp:nvSpPr>
        <dsp:cNvPr id="0" name=""/>
        <dsp:cNvSpPr/>
      </dsp:nvSpPr>
      <dsp:spPr>
        <a:xfrm>
          <a:off x="0" y="1453904"/>
          <a:ext cx="9929037"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SAAR &gt; 1.0 – antimicrobial use greater than predicted</a:t>
          </a:r>
        </a:p>
      </dsp:txBody>
      <dsp:txXfrm>
        <a:off x="31613" y="1485517"/>
        <a:ext cx="9865811" cy="584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B523D-7E6F-49C5-A346-68ECB4804FE0}">
      <dsp:nvSpPr>
        <dsp:cNvPr id="0" name=""/>
        <dsp:cNvSpPr/>
      </dsp:nvSpPr>
      <dsp:spPr>
        <a:xfrm>
          <a:off x="0" y="356656"/>
          <a:ext cx="10515600" cy="13403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79044" rIns="816127"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Relative to hospitals similar to CMC, and</a:t>
          </a:r>
        </a:p>
        <a:p>
          <a:pPr marL="228600" lvl="1" indent="-228600" algn="l" defTabSz="1022350">
            <a:lnSpc>
              <a:spcPct val="90000"/>
            </a:lnSpc>
            <a:spcBef>
              <a:spcPct val="0"/>
            </a:spcBef>
            <a:spcAft>
              <a:spcPct val="15000"/>
            </a:spcAft>
            <a:buChar char="•"/>
          </a:pPr>
          <a:r>
            <a:rPr lang="en-US" sz="2300" kern="1200" dirty="0"/>
            <a:t>Relative to actual amount of MRSA recovered at CMC</a:t>
          </a:r>
        </a:p>
      </dsp:txBody>
      <dsp:txXfrm>
        <a:off x="0" y="356656"/>
        <a:ext cx="10515600" cy="1340325"/>
      </dsp:txXfrm>
    </dsp:sp>
    <dsp:sp modelId="{DCFD6C1B-0EC0-46C2-9EEC-8D18724EF13C}">
      <dsp:nvSpPr>
        <dsp:cNvPr id="0" name=""/>
        <dsp:cNvSpPr/>
      </dsp:nvSpPr>
      <dsp:spPr>
        <a:xfrm>
          <a:off x="525780" y="17176"/>
          <a:ext cx="7360920"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22350">
            <a:lnSpc>
              <a:spcPct val="90000"/>
            </a:lnSpc>
            <a:spcBef>
              <a:spcPct val="0"/>
            </a:spcBef>
            <a:spcAft>
              <a:spcPct val="35000"/>
            </a:spcAft>
            <a:buNone/>
          </a:pPr>
          <a:r>
            <a:rPr lang="en-US" sz="2300" kern="1200" dirty="0"/>
            <a:t>Disproportionally high volume of anti-MRSA treatment </a:t>
          </a:r>
        </a:p>
      </dsp:txBody>
      <dsp:txXfrm>
        <a:off x="558924" y="50320"/>
        <a:ext cx="7294632" cy="612672"/>
      </dsp:txXfrm>
    </dsp:sp>
    <dsp:sp modelId="{856FBD73-BBD6-4710-BF93-A9D98AC6D619}">
      <dsp:nvSpPr>
        <dsp:cNvPr id="0" name=""/>
        <dsp:cNvSpPr/>
      </dsp:nvSpPr>
      <dsp:spPr>
        <a:xfrm>
          <a:off x="0" y="2160661"/>
          <a:ext cx="10515600" cy="2173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79044" rIns="81612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Adverse events</a:t>
          </a:r>
        </a:p>
        <a:p>
          <a:pPr marL="228600" lvl="1" indent="-228600" algn="l" defTabSz="1066800">
            <a:lnSpc>
              <a:spcPct val="90000"/>
            </a:lnSpc>
            <a:spcBef>
              <a:spcPct val="0"/>
            </a:spcBef>
            <a:spcAft>
              <a:spcPct val="15000"/>
            </a:spcAft>
            <a:buChar char="•"/>
          </a:pPr>
          <a:r>
            <a:rPr lang="en-US" sz="2400" kern="1200"/>
            <a:t>Excess blood draws</a:t>
          </a:r>
        </a:p>
        <a:p>
          <a:pPr marL="228600" lvl="1" indent="-228600" algn="l" defTabSz="1066800">
            <a:lnSpc>
              <a:spcPct val="90000"/>
            </a:lnSpc>
            <a:spcBef>
              <a:spcPct val="0"/>
            </a:spcBef>
            <a:spcAft>
              <a:spcPct val="15000"/>
            </a:spcAft>
            <a:buChar char="•"/>
          </a:pPr>
          <a:r>
            <a:rPr lang="en-US" sz="2400" kern="1200"/>
            <a:t>Pharmacy time</a:t>
          </a:r>
        </a:p>
        <a:p>
          <a:pPr marL="228600" lvl="1" indent="-228600" algn="l" defTabSz="1066800">
            <a:lnSpc>
              <a:spcPct val="90000"/>
            </a:lnSpc>
            <a:spcBef>
              <a:spcPct val="0"/>
            </a:spcBef>
            <a:spcAft>
              <a:spcPct val="15000"/>
            </a:spcAft>
            <a:buChar char="•"/>
          </a:pPr>
          <a:r>
            <a:rPr lang="en-US" sz="2400" kern="1200"/>
            <a:t>Increased resistance</a:t>
          </a:r>
        </a:p>
      </dsp:txBody>
      <dsp:txXfrm>
        <a:off x="0" y="2160661"/>
        <a:ext cx="10515600" cy="2173500"/>
      </dsp:txXfrm>
    </dsp:sp>
    <dsp:sp modelId="{FA2E2902-8F5D-4E42-8485-E2B846CBC534}">
      <dsp:nvSpPr>
        <dsp:cNvPr id="0" name=""/>
        <dsp:cNvSpPr/>
      </dsp:nvSpPr>
      <dsp:spPr>
        <a:xfrm>
          <a:off x="525780" y="1821181"/>
          <a:ext cx="7360920"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22350">
            <a:lnSpc>
              <a:spcPct val="90000"/>
            </a:lnSpc>
            <a:spcBef>
              <a:spcPct val="0"/>
            </a:spcBef>
            <a:spcAft>
              <a:spcPct val="35000"/>
            </a:spcAft>
            <a:buNone/>
          </a:pPr>
          <a:r>
            <a:rPr lang="en-US" sz="2300" kern="1200"/>
            <a:t>Costs</a:t>
          </a:r>
        </a:p>
      </dsp:txBody>
      <dsp:txXfrm>
        <a:off x="558924" y="1854325"/>
        <a:ext cx="7294632"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EFA45-91E4-4026-8234-F0BFE4108105}">
      <dsp:nvSpPr>
        <dsp:cNvPr id="0" name=""/>
        <dsp:cNvSpPr/>
      </dsp:nvSpPr>
      <dsp:spPr>
        <a:xfrm>
          <a:off x="0" y="336253"/>
          <a:ext cx="5740400" cy="9931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PCR screen has high NPV for CAP and HAP</a:t>
          </a:r>
        </a:p>
      </dsp:txBody>
      <dsp:txXfrm>
        <a:off x="48481" y="384734"/>
        <a:ext cx="5643438" cy="896166"/>
      </dsp:txXfrm>
    </dsp:sp>
    <dsp:sp modelId="{6B9E3C65-D09F-40D4-A448-606F38AA0DE6}">
      <dsp:nvSpPr>
        <dsp:cNvPr id="0" name=""/>
        <dsp:cNvSpPr/>
      </dsp:nvSpPr>
      <dsp:spPr>
        <a:xfrm>
          <a:off x="0" y="1401382"/>
          <a:ext cx="5740400" cy="9931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Order to be placed automatically for RPh vancomycin with indication “pneumonia”</a:t>
          </a:r>
        </a:p>
      </dsp:txBody>
      <dsp:txXfrm>
        <a:off x="48481" y="1449863"/>
        <a:ext cx="5643438" cy="896166"/>
      </dsp:txXfrm>
    </dsp:sp>
    <dsp:sp modelId="{4AE29359-61A2-4344-A581-1EFCA64E6159}">
      <dsp:nvSpPr>
        <dsp:cNvPr id="0" name=""/>
        <dsp:cNvSpPr/>
      </dsp:nvSpPr>
      <dsp:spPr>
        <a:xfrm>
          <a:off x="0" y="2466511"/>
          <a:ext cx="5740400" cy="9931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Piloted at two UH sites</a:t>
          </a:r>
        </a:p>
      </dsp:txBody>
      <dsp:txXfrm>
        <a:off x="48481" y="2514992"/>
        <a:ext cx="5643438" cy="896166"/>
      </dsp:txXfrm>
    </dsp:sp>
    <dsp:sp modelId="{C2F44AC3-3F12-44C0-92F5-E656C513FD62}">
      <dsp:nvSpPr>
        <dsp:cNvPr id="0" name=""/>
        <dsp:cNvSpPr/>
      </dsp:nvSpPr>
      <dsp:spPr>
        <a:xfrm>
          <a:off x="0" y="3531640"/>
          <a:ext cx="5740400" cy="9931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Not yet available at CMC</a:t>
          </a:r>
        </a:p>
      </dsp:txBody>
      <dsp:txXfrm>
        <a:off x="48481" y="3580121"/>
        <a:ext cx="5643438" cy="8961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C1C0B5-AD78-46F4-BCBD-71DE8C5DB5B2}">
      <dsp:nvSpPr>
        <dsp:cNvPr id="0" name=""/>
        <dsp:cNvSpPr/>
      </dsp:nvSpPr>
      <dsp:spPr>
        <a:xfrm>
          <a:off x="0" y="1429461"/>
          <a:ext cx="10962640" cy="3021434"/>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Vast majority of patients with reported allergy will be able to tolerate</a:t>
          </a:r>
        </a:p>
      </dsp:txBody>
      <dsp:txXfrm>
        <a:off x="0" y="1429461"/>
        <a:ext cx="10962640" cy="1631574"/>
      </dsp:txXfrm>
    </dsp:sp>
    <dsp:sp modelId="{C9AC3F6F-AC29-4566-A903-83D3EFE86967}">
      <dsp:nvSpPr>
        <dsp:cNvPr id="0" name=""/>
        <dsp:cNvSpPr/>
      </dsp:nvSpPr>
      <dsp:spPr>
        <a:xfrm>
          <a:off x="5352" y="2686010"/>
          <a:ext cx="3650644" cy="17544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US" sz="2400" kern="1200" dirty="0"/>
            <a:t>Adverse reactions account for 30-75%</a:t>
          </a:r>
        </a:p>
      </dsp:txBody>
      <dsp:txXfrm>
        <a:off x="5352" y="2686010"/>
        <a:ext cx="3650644" cy="1754471"/>
      </dsp:txXfrm>
    </dsp:sp>
    <dsp:sp modelId="{1DE2D7DF-9386-4256-8C3B-3BA5C55F0E56}">
      <dsp:nvSpPr>
        <dsp:cNvPr id="0" name=""/>
        <dsp:cNvSpPr/>
      </dsp:nvSpPr>
      <dsp:spPr>
        <a:xfrm>
          <a:off x="3655997" y="2687663"/>
          <a:ext cx="3650644" cy="175320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Childhood reactions often related to formulation</a:t>
          </a:r>
        </a:p>
      </dsp:txBody>
      <dsp:txXfrm>
        <a:off x="3655997" y="2687663"/>
        <a:ext cx="3650644" cy="1753205"/>
      </dsp:txXfrm>
    </dsp:sp>
    <dsp:sp modelId="{69FD672F-5364-4F46-BE85-0ECB2123F7AF}">
      <dsp:nvSpPr>
        <dsp:cNvPr id="0" name=""/>
        <dsp:cNvSpPr/>
      </dsp:nvSpPr>
      <dsp:spPr>
        <a:xfrm>
          <a:off x="7306642" y="2687239"/>
          <a:ext cx="3650644" cy="175201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l" defTabSz="1066800">
            <a:lnSpc>
              <a:spcPct val="90000"/>
            </a:lnSpc>
            <a:spcBef>
              <a:spcPct val="0"/>
            </a:spcBef>
            <a:spcAft>
              <a:spcPct val="35000"/>
            </a:spcAft>
            <a:buNone/>
          </a:pPr>
          <a:r>
            <a:rPr lang="en-US" sz="2400" kern="1200" dirty="0"/>
            <a:t>Reactions wane over time</a:t>
          </a:r>
        </a:p>
        <a:p>
          <a:pPr marL="171450" lvl="1" indent="-171450" algn="l" defTabSz="844550">
            <a:lnSpc>
              <a:spcPct val="90000"/>
            </a:lnSpc>
            <a:spcBef>
              <a:spcPct val="0"/>
            </a:spcBef>
            <a:spcAft>
              <a:spcPct val="15000"/>
            </a:spcAft>
            <a:buChar char="•"/>
          </a:pPr>
          <a:r>
            <a:rPr lang="en-US" sz="1900" kern="1200"/>
            <a:t>Penicillins: 80% negative after 10 years</a:t>
          </a:r>
        </a:p>
        <a:p>
          <a:pPr marL="171450" lvl="1" indent="-171450" algn="l" defTabSz="844550">
            <a:lnSpc>
              <a:spcPct val="90000"/>
            </a:lnSpc>
            <a:spcBef>
              <a:spcPct val="0"/>
            </a:spcBef>
            <a:spcAft>
              <a:spcPct val="15000"/>
            </a:spcAft>
            <a:buChar char="•"/>
          </a:pPr>
          <a:r>
            <a:rPr lang="en-US" sz="1900" kern="1200"/>
            <a:t>Cephalosporins: 60% negative after 5 years</a:t>
          </a:r>
        </a:p>
      </dsp:txBody>
      <dsp:txXfrm>
        <a:off x="7306642" y="2687239"/>
        <a:ext cx="3650644" cy="1752012"/>
      </dsp:txXfrm>
    </dsp:sp>
    <dsp:sp modelId="{381AED66-ACB2-4D45-86CD-AD60F023EA9E}">
      <dsp:nvSpPr>
        <dsp:cNvPr id="0" name=""/>
        <dsp:cNvSpPr/>
      </dsp:nvSpPr>
      <dsp:spPr>
        <a:xfrm rot="10800000">
          <a:off x="0" y="0"/>
          <a:ext cx="10962640" cy="1468810"/>
        </a:xfrm>
        <a:prstGeom prst="upArrowCallout">
          <a:avLst/>
        </a:prstGeom>
        <a:solidFill>
          <a:schemeClr val="accent1">
            <a:shade val="80000"/>
            <a:hueOff val="-115093"/>
            <a:satOff val="4040"/>
            <a:lumOff val="195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~10% of the US population has a reported penicillin allergy</a:t>
          </a:r>
        </a:p>
      </dsp:txBody>
      <dsp:txXfrm rot="10800000">
        <a:off x="0" y="0"/>
        <a:ext cx="10962640" cy="9543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8DCD78-F1A5-4973-B6D1-EED14009295F}">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C6AE24-F114-44AD-8A20-7F7433B918A5}">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MRSA is a virulent pathogen, but is readily isolated</a:t>
          </a:r>
        </a:p>
      </dsp:txBody>
      <dsp:txXfrm>
        <a:off x="0" y="0"/>
        <a:ext cx="10515600" cy="1087834"/>
      </dsp:txXfrm>
    </dsp:sp>
    <dsp:sp modelId="{71620DA7-282D-4286-AF05-9C8039E7FB6C}">
      <dsp:nvSpPr>
        <dsp:cNvPr id="0" name=""/>
        <dsp:cNvSpPr/>
      </dsp:nvSpPr>
      <dsp:spPr>
        <a:xfrm>
          <a:off x="0" y="108783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80CF35-D3F9-46E4-8DD9-7C77BE52754E}">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Vancomycin overuse leads to adverse events and resistance</a:t>
          </a:r>
        </a:p>
      </dsp:txBody>
      <dsp:txXfrm>
        <a:off x="0" y="1087834"/>
        <a:ext cx="10515600" cy="1087834"/>
      </dsp:txXfrm>
    </dsp:sp>
    <dsp:sp modelId="{F42BD52F-6C1B-4DF5-9C14-08020C52CD6D}">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E8B9A0-4E98-470B-8EA3-F863EBC7B2A1}">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Vancomycin use can be optimized by careful syndrome identification, appropriate diagnostics, and guidelines adherence</a:t>
          </a:r>
        </a:p>
      </dsp:txBody>
      <dsp:txXfrm>
        <a:off x="0" y="2175669"/>
        <a:ext cx="10515600" cy="1087834"/>
      </dsp:txXfrm>
    </dsp:sp>
    <dsp:sp modelId="{E8162236-72A3-4501-A3CF-C13E17126371}">
      <dsp:nvSpPr>
        <dsp:cNvPr id="0" name=""/>
        <dsp:cNvSpPr/>
      </dsp:nvSpPr>
      <dsp:spPr>
        <a:xfrm>
          <a:off x="0" y="326350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778658-D41D-4616-9B21-A80D0D9826D2}">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It is wise to make abundant use of your new ASP resources</a:t>
          </a:r>
        </a:p>
      </dsp:txBody>
      <dsp:txXfrm>
        <a:off x="0" y="3263503"/>
        <a:ext cx="10515600" cy="10878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4525F3-6E28-4F4F-A3C8-41EF2A5FD505}" type="datetimeFigureOut">
              <a:rPr lang="en-US" smtClean="0"/>
              <a:t>9/2/2021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CDD23F-5952-4A8A-9CA8-7F71C1C10D8B}" type="slidenum">
              <a:rPr lang="en-US" smtClean="0"/>
              <a:t>‹#›</a:t>
            </a:fld>
            <a:endParaRPr lang="en-US"/>
          </a:p>
        </p:txBody>
      </p:sp>
    </p:spTree>
    <p:extLst>
      <p:ext uri="{BB962C8B-B14F-4D97-AF65-F5344CB8AC3E}">
        <p14:creationId xmlns:p14="http://schemas.microsoft.com/office/powerpoint/2010/main" val="3085913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ncbi.nlm.nih.gov/pmc/articles/PMC101640/#B21" TargetMode="External"/><Relationship Id="rId13" Type="http://schemas.openxmlformats.org/officeDocument/2006/relationships/hyperlink" Target="https://www.ncbi.nlm.nih.gov/pmc/articles/PMC101640/#B5" TargetMode="External"/><Relationship Id="rId3" Type="http://schemas.openxmlformats.org/officeDocument/2006/relationships/hyperlink" Target="https://www.ncbi.nlm.nih.gov/pmc/articles/PMC101640/#B6" TargetMode="External"/><Relationship Id="rId7" Type="http://schemas.openxmlformats.org/officeDocument/2006/relationships/hyperlink" Target="https://www.ncbi.nlm.nih.gov/pmc/articles/PMC101640/#B13" TargetMode="External"/><Relationship Id="rId12" Type="http://schemas.openxmlformats.org/officeDocument/2006/relationships/hyperlink" Target="https://www.ncbi.nlm.nih.gov/pmc/articles/PMC101640/#B24"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www.ncbi.nlm.nih.gov/pmc/articles/PMC101640/#B8" TargetMode="External"/><Relationship Id="rId11" Type="http://schemas.openxmlformats.org/officeDocument/2006/relationships/hyperlink" Target="https://www.ncbi.nlm.nih.gov/pmc/articles/PMC101640/#B11" TargetMode="External"/><Relationship Id="rId5" Type="http://schemas.openxmlformats.org/officeDocument/2006/relationships/hyperlink" Target="https://www.ncbi.nlm.nih.gov/pmc/articles/PMC101640/#B18" TargetMode="External"/><Relationship Id="rId15" Type="http://schemas.openxmlformats.org/officeDocument/2006/relationships/hyperlink" Target="https://www.ncbi.nlm.nih.gov/pmc/articles/PMC101640/#B22" TargetMode="External"/><Relationship Id="rId10" Type="http://schemas.openxmlformats.org/officeDocument/2006/relationships/hyperlink" Target="https://www.ncbi.nlm.nih.gov/pmc/articles/PMC101640/#B10" TargetMode="External"/><Relationship Id="rId4" Type="http://schemas.openxmlformats.org/officeDocument/2006/relationships/hyperlink" Target="https://www.ncbi.nlm.nih.gov/pmc/articles/PMC101640/#B7" TargetMode="External"/><Relationship Id="rId9" Type="http://schemas.openxmlformats.org/officeDocument/2006/relationships/hyperlink" Target="https://www.ncbi.nlm.nih.gov/pmc/articles/PMC101640/#B15" TargetMode="External"/><Relationship Id="rId14" Type="http://schemas.openxmlformats.org/officeDocument/2006/relationships/hyperlink" Target="https://www.ncbi.nlm.nih.gov/pmc/articles/PMC101640/#B14"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Unlike </a:t>
            </a:r>
            <a:r>
              <a:rPr lang="en-US" sz="1200" b="0" i="1" kern="1200" dirty="0">
                <a:solidFill>
                  <a:schemeClr val="tx1"/>
                </a:solidFill>
                <a:effectLst/>
                <a:latin typeface="+mn-lt"/>
                <a:ea typeface="+mn-ea"/>
                <a:cs typeface="+mn-cs"/>
              </a:rPr>
              <a:t>S. aureus</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 lugdunensis</a:t>
            </a:r>
            <a:r>
              <a:rPr lang="en-US" sz="1200" b="0" i="0" kern="1200" dirty="0">
                <a:solidFill>
                  <a:schemeClr val="tx1"/>
                </a:solidFill>
                <a:effectLst/>
                <a:latin typeface="+mn-lt"/>
                <a:ea typeface="+mn-ea"/>
                <a:cs typeface="+mn-cs"/>
              </a:rPr>
              <a:t> does not possess secreted coagulase. However, some isolates produce a membrane-bound form of the enzyme (clumping factor) that yields a positive result in slide coagulase and/or rapid latex agglutination tests, potentially leading to misidentification of the organism as </a:t>
            </a:r>
            <a:r>
              <a:rPr lang="en-US" sz="1200" b="0" i="1" kern="1200" dirty="0">
                <a:solidFill>
                  <a:schemeClr val="tx1"/>
                </a:solidFill>
                <a:effectLst/>
                <a:latin typeface="+mn-lt"/>
                <a:ea typeface="+mn-ea"/>
                <a:cs typeface="+mn-cs"/>
              </a:rPr>
              <a:t>S. aureus</a:t>
            </a:r>
            <a:r>
              <a:rPr lang="en-US" sz="1200" b="0" i="0" kern="1200" dirty="0">
                <a:solidFill>
                  <a:schemeClr val="tx1"/>
                </a:solidFill>
                <a:effectLst/>
                <a:latin typeface="+mn-lt"/>
                <a:ea typeface="+mn-ea"/>
                <a:cs typeface="+mn-cs"/>
              </a:rPr>
              <a:t> in the clinical laboratory.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Frank, </a:t>
            </a:r>
            <a:r>
              <a:rPr lang="en-US" sz="1200" b="0" i="0" kern="1200" dirty="0" err="1">
                <a:solidFill>
                  <a:schemeClr val="tx1"/>
                </a:solidFill>
                <a:effectLst/>
                <a:latin typeface="+mn-lt"/>
                <a:ea typeface="+mn-ea"/>
                <a:cs typeface="+mn-cs"/>
              </a:rPr>
              <a:t>Clin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Microbiol</a:t>
            </a:r>
            <a:r>
              <a:rPr lang="en-US" sz="1200" b="0" i="0" kern="1200" baseline="0" dirty="0">
                <a:solidFill>
                  <a:schemeClr val="tx1"/>
                </a:solidFill>
                <a:effectLst/>
                <a:latin typeface="+mn-lt"/>
                <a:ea typeface="+mn-ea"/>
                <a:cs typeface="+mn-cs"/>
              </a:rPr>
              <a:t> Rev, 2008</a:t>
            </a:r>
            <a:endParaRPr lang="en-US" dirty="0"/>
          </a:p>
        </p:txBody>
      </p:sp>
      <p:sp>
        <p:nvSpPr>
          <p:cNvPr id="4" name="Slide Number Placeholder 3"/>
          <p:cNvSpPr>
            <a:spLocks noGrp="1"/>
          </p:cNvSpPr>
          <p:nvPr>
            <p:ph type="sldNum" sz="quarter" idx="10"/>
          </p:nvPr>
        </p:nvSpPr>
        <p:spPr/>
        <p:txBody>
          <a:bodyPr/>
          <a:lstStyle/>
          <a:p>
            <a:fld id="{7CCDD23F-5952-4A8A-9CA8-7F71C1C10D8B}" type="slidenum">
              <a:rPr lang="en-US" smtClean="0"/>
              <a:t>5</a:t>
            </a:fld>
            <a:endParaRPr lang="en-US"/>
          </a:p>
        </p:txBody>
      </p:sp>
    </p:spTree>
    <p:extLst>
      <p:ext uri="{BB962C8B-B14F-4D97-AF65-F5344CB8AC3E}">
        <p14:creationId xmlns:p14="http://schemas.microsoft.com/office/powerpoint/2010/main" val="521948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CDD23F-5952-4A8A-9CA8-7F71C1C10D8B}" type="slidenum">
              <a:rPr lang="en-US" smtClean="0"/>
              <a:t>42</a:t>
            </a:fld>
            <a:endParaRPr lang="en-US"/>
          </a:p>
        </p:txBody>
      </p:sp>
    </p:spTree>
    <p:extLst>
      <p:ext uri="{BB962C8B-B14F-4D97-AF65-F5344CB8AC3E}">
        <p14:creationId xmlns:p14="http://schemas.microsoft.com/office/powerpoint/2010/main" val="973161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close to 25% in hospitalized patients requiring antibiotics</a:t>
            </a:r>
          </a:p>
        </p:txBody>
      </p:sp>
      <p:sp>
        <p:nvSpPr>
          <p:cNvPr id="4" name="Slide Number Placeholder 3"/>
          <p:cNvSpPr>
            <a:spLocks noGrp="1"/>
          </p:cNvSpPr>
          <p:nvPr>
            <p:ph type="sldNum" sz="quarter" idx="5"/>
          </p:nvPr>
        </p:nvSpPr>
        <p:spPr/>
        <p:txBody>
          <a:bodyPr/>
          <a:lstStyle/>
          <a:p>
            <a:pPr>
              <a:defRPr/>
            </a:pPr>
            <a:fld id="{2FFB4237-BB41-4A10-BCCE-9A4F7A14C1A7}" type="slidenum">
              <a:rPr lang="en-US" altLang="en-US" smtClean="0"/>
              <a:pPr>
                <a:defRPr/>
              </a:pPr>
              <a:t>56</a:t>
            </a:fld>
            <a:endParaRPr lang="en-US" altLang="en-US"/>
          </a:p>
        </p:txBody>
      </p:sp>
    </p:spTree>
    <p:extLst>
      <p:ext uri="{BB962C8B-B14F-4D97-AF65-F5344CB8AC3E}">
        <p14:creationId xmlns:p14="http://schemas.microsoft.com/office/powerpoint/2010/main" val="358776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Esp</a:t>
            </a:r>
            <a:r>
              <a:rPr lang="en-US" dirty="0"/>
              <a:t> athletes, daycare, military, PWID, incarcerated, MSM</a:t>
            </a:r>
          </a:p>
        </p:txBody>
      </p:sp>
      <p:sp>
        <p:nvSpPr>
          <p:cNvPr id="4" name="Slide Number Placeholder 3"/>
          <p:cNvSpPr>
            <a:spLocks noGrp="1"/>
          </p:cNvSpPr>
          <p:nvPr>
            <p:ph type="sldNum" sz="quarter" idx="10"/>
          </p:nvPr>
        </p:nvSpPr>
        <p:spPr/>
        <p:txBody>
          <a:bodyPr/>
          <a:lstStyle/>
          <a:p>
            <a:fld id="{7CCDD23F-5952-4A8A-9CA8-7F71C1C10D8B}" type="slidenum">
              <a:rPr lang="en-US" smtClean="0"/>
              <a:t>9</a:t>
            </a:fld>
            <a:endParaRPr lang="en-US"/>
          </a:p>
        </p:txBody>
      </p:sp>
    </p:spTree>
    <p:extLst>
      <p:ext uri="{BB962C8B-B14F-4D97-AF65-F5344CB8AC3E}">
        <p14:creationId xmlns:p14="http://schemas.microsoft.com/office/powerpoint/2010/main" val="393837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Data includes aggregated resistance rates for isolates (includes intermediate resistance) from blood and cerebrospinal fluid (i.e., invasive) from inpatients of all ages. Because of differences in scope of collections and testing methods, caution should be exercised in comparing across countries. </a:t>
            </a:r>
            <a:endParaRPr lang="en-US" dirty="0"/>
          </a:p>
        </p:txBody>
      </p:sp>
      <p:sp>
        <p:nvSpPr>
          <p:cNvPr id="4" name="Slide Number Placeholder 3"/>
          <p:cNvSpPr>
            <a:spLocks noGrp="1"/>
          </p:cNvSpPr>
          <p:nvPr>
            <p:ph type="sldNum" sz="quarter" idx="10"/>
          </p:nvPr>
        </p:nvSpPr>
        <p:spPr/>
        <p:txBody>
          <a:bodyPr/>
          <a:lstStyle/>
          <a:p>
            <a:fld id="{7CCDD23F-5952-4A8A-9CA8-7F71C1C10D8B}" type="slidenum">
              <a:rPr lang="en-US" smtClean="0"/>
              <a:t>14</a:t>
            </a:fld>
            <a:endParaRPr lang="en-US"/>
          </a:p>
        </p:txBody>
      </p:sp>
    </p:spTree>
    <p:extLst>
      <p:ext uri="{BB962C8B-B14F-4D97-AF65-F5344CB8AC3E}">
        <p14:creationId xmlns:p14="http://schemas.microsoft.com/office/powerpoint/2010/main" val="3686874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Use of vancomycin in the United States, France, Italy, Germany, the United Kingdom, and The Netherlands. Reprinted from Kirst et al. [</a:t>
            </a:r>
            <a:r>
              <a:rPr lang="en-US" sz="1200" b="0" i="0" u="none" strike="noStrike" kern="1200" dirty="0">
                <a:solidFill>
                  <a:schemeClr val="tx1"/>
                </a:solidFill>
                <a:effectLst/>
                <a:latin typeface="+mn-lt"/>
                <a:ea typeface="+mn-ea"/>
                <a:cs typeface="+mn-cs"/>
              </a:rPr>
              <a:t>28</a:t>
            </a:r>
            <a:r>
              <a:rPr lang="en-US" sz="1200" b="0" i="0" kern="1200" dirty="0">
                <a:solidFill>
                  <a:schemeClr val="tx1"/>
                </a:solidFill>
                <a:effectLst/>
                <a:latin typeface="+mn-lt"/>
                <a:ea typeface="+mn-ea"/>
                <a:cs typeface="+mn-cs"/>
              </a:rPr>
              <a:t>] with permission from the American Society for Microbiology.</a:t>
            </a:r>
            <a:endParaRPr lang="en-US" dirty="0"/>
          </a:p>
        </p:txBody>
      </p:sp>
      <p:sp>
        <p:nvSpPr>
          <p:cNvPr id="4" name="Slide Number Placeholder 3"/>
          <p:cNvSpPr>
            <a:spLocks noGrp="1"/>
          </p:cNvSpPr>
          <p:nvPr>
            <p:ph type="sldNum" sz="quarter" idx="10"/>
          </p:nvPr>
        </p:nvSpPr>
        <p:spPr/>
        <p:txBody>
          <a:bodyPr/>
          <a:lstStyle/>
          <a:p>
            <a:fld id="{7CCDD23F-5952-4A8A-9CA8-7F71C1C10D8B}" type="slidenum">
              <a:rPr lang="en-US" smtClean="0"/>
              <a:t>19</a:t>
            </a:fld>
            <a:endParaRPr lang="en-US"/>
          </a:p>
        </p:txBody>
      </p:sp>
    </p:spTree>
    <p:extLst>
      <p:ext uri="{BB962C8B-B14F-4D97-AF65-F5344CB8AC3E}">
        <p14:creationId xmlns:p14="http://schemas.microsoft.com/office/powerpoint/2010/main" val="396484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genes for the </a:t>
            </a:r>
            <a:r>
              <a:rPr lang="en-US" dirty="0" err="1"/>
              <a:t>VanA</a:t>
            </a:r>
            <a:r>
              <a:rPr lang="en-US" dirty="0"/>
              <a:t> vancomycin resistance phenotype confer high-level resistance to vancomycin and </a:t>
            </a:r>
            <a:r>
              <a:rPr lang="en-US" dirty="0" err="1"/>
              <a:t>teicoplanin</a:t>
            </a:r>
            <a:r>
              <a:rPr lang="en-US" dirty="0"/>
              <a:t> (</a:t>
            </a:r>
            <a:r>
              <a:rPr lang="en-US" dirty="0">
                <a:hlinkClick r:id="rId3"/>
              </a:rPr>
              <a:t>6</a:t>
            </a:r>
            <a:r>
              <a:rPr lang="en-US" dirty="0"/>
              <a:t>, </a:t>
            </a:r>
            <a:r>
              <a:rPr lang="en-US" dirty="0">
                <a:hlinkClick r:id="rId4"/>
              </a:rPr>
              <a:t>7</a:t>
            </a:r>
            <a:r>
              <a:rPr lang="en-US" dirty="0"/>
              <a:t>), as well as variable levels of resistance to all other </a:t>
            </a:r>
            <a:r>
              <a:rPr lang="en-US" dirty="0" err="1"/>
              <a:t>glycopeptides</a:t>
            </a:r>
            <a:r>
              <a:rPr lang="en-US" dirty="0"/>
              <a:t> (</a:t>
            </a:r>
            <a:r>
              <a:rPr lang="en-US" dirty="0">
                <a:hlinkClick r:id="rId5"/>
              </a:rPr>
              <a:t>18</a:t>
            </a:r>
            <a:r>
              <a:rPr lang="en-US" dirty="0"/>
              <a:t>). The </a:t>
            </a:r>
            <a:r>
              <a:rPr lang="en-US" dirty="0" err="1"/>
              <a:t>VanB</a:t>
            </a:r>
            <a:r>
              <a:rPr lang="en-US" dirty="0"/>
              <a:t> resistance phenotype confers variable levels of resistance to vancomycin but leaves the organism susceptible to </a:t>
            </a:r>
            <a:r>
              <a:rPr lang="en-US" dirty="0" err="1"/>
              <a:t>teicoplanin</a:t>
            </a:r>
            <a:r>
              <a:rPr lang="en-US" dirty="0"/>
              <a:t> (</a:t>
            </a:r>
            <a:r>
              <a:rPr lang="en-US" dirty="0">
                <a:hlinkClick r:id="rId6"/>
              </a:rPr>
              <a:t>8</a:t>
            </a:r>
            <a:r>
              <a:rPr lang="en-US" dirty="0"/>
              <a:t>, </a:t>
            </a:r>
            <a:r>
              <a:rPr lang="en-US" dirty="0">
                <a:hlinkClick r:id="rId7"/>
              </a:rPr>
              <a:t>13</a:t>
            </a:r>
            <a:r>
              <a:rPr lang="en-US" dirty="0"/>
              <a:t>). </a:t>
            </a:r>
            <a:r>
              <a:rPr lang="en-US" dirty="0" err="1"/>
              <a:t>VanD</a:t>
            </a:r>
            <a:r>
              <a:rPr lang="en-US" dirty="0"/>
              <a:t> is characterized by resistance to moderate levels of vancomycin and to low levels of </a:t>
            </a:r>
            <a:r>
              <a:rPr lang="en-US" dirty="0" err="1"/>
              <a:t>teicoplanin</a:t>
            </a:r>
            <a:r>
              <a:rPr lang="en-US" dirty="0"/>
              <a:t> (</a:t>
            </a:r>
            <a:r>
              <a:rPr lang="en-US" dirty="0">
                <a:hlinkClick r:id="rId8"/>
              </a:rPr>
              <a:t>21</a:t>
            </a:r>
            <a:r>
              <a:rPr lang="en-US" dirty="0"/>
              <a:t>), while the </a:t>
            </a:r>
            <a:r>
              <a:rPr lang="en-US" dirty="0" err="1"/>
              <a:t>VanE</a:t>
            </a:r>
            <a:r>
              <a:rPr lang="en-US" dirty="0"/>
              <a:t> resistance phenotype exhibits low-level resistance to vancomycin but full susceptibility to </a:t>
            </a:r>
            <a:r>
              <a:rPr lang="en-US" dirty="0" err="1"/>
              <a:t>teicoplanin</a:t>
            </a:r>
            <a:r>
              <a:rPr lang="en-US" dirty="0"/>
              <a:t> (</a:t>
            </a:r>
            <a:r>
              <a:rPr lang="en-US" dirty="0">
                <a:hlinkClick r:id="rId9"/>
              </a:rPr>
              <a:t>15</a:t>
            </a:r>
            <a:r>
              <a:rPr lang="en-US" dirty="0"/>
              <a:t>).</a:t>
            </a:r>
          </a:p>
          <a:p>
            <a:r>
              <a:rPr lang="en-US" dirty="0"/>
              <a:t>Enterococci of the </a:t>
            </a:r>
            <a:r>
              <a:rPr lang="en-US" dirty="0" err="1"/>
              <a:t>VanA</a:t>
            </a:r>
            <a:r>
              <a:rPr lang="en-US" dirty="0"/>
              <a:t>, </a:t>
            </a:r>
            <a:r>
              <a:rPr lang="en-US" dirty="0" err="1"/>
              <a:t>VanB</a:t>
            </a:r>
            <a:r>
              <a:rPr lang="en-US" dirty="0"/>
              <a:t>, and </a:t>
            </a:r>
            <a:r>
              <a:rPr lang="en-US" dirty="0" err="1"/>
              <a:t>VanD</a:t>
            </a:r>
            <a:r>
              <a:rPr lang="en-US" dirty="0"/>
              <a:t> phenotypes produce a suite of functionally homologous proteins, including ligases (</a:t>
            </a:r>
            <a:r>
              <a:rPr lang="en-US" dirty="0" err="1"/>
              <a:t>VanA</a:t>
            </a:r>
            <a:r>
              <a:rPr lang="en-US" dirty="0"/>
              <a:t>, </a:t>
            </a:r>
            <a:r>
              <a:rPr lang="en-US" dirty="0" err="1"/>
              <a:t>VanB</a:t>
            </a:r>
            <a:r>
              <a:rPr lang="en-US" dirty="0"/>
              <a:t>, and </a:t>
            </a:r>
            <a:r>
              <a:rPr lang="en-US" dirty="0" err="1"/>
              <a:t>VanD</a:t>
            </a:r>
            <a:r>
              <a:rPr lang="en-US" dirty="0"/>
              <a:t>) resulting in the formation of peptidoglycan precursors terminating in </a:t>
            </a:r>
            <a:r>
              <a:rPr lang="en-US" cap="small" dirty="0"/>
              <a:t>d</a:t>
            </a:r>
            <a:r>
              <a:rPr lang="en-US" dirty="0"/>
              <a:t>-Ala-</a:t>
            </a:r>
            <a:r>
              <a:rPr lang="en-US" cap="small" dirty="0"/>
              <a:t>d</a:t>
            </a:r>
            <a:r>
              <a:rPr lang="en-US" dirty="0"/>
              <a:t>-Lac (</a:t>
            </a:r>
            <a:r>
              <a:rPr lang="en-US" dirty="0">
                <a:hlinkClick r:id="rId5"/>
              </a:rPr>
              <a:t>18</a:t>
            </a:r>
            <a:r>
              <a:rPr lang="en-US" dirty="0"/>
              <a:t>, </a:t>
            </a:r>
            <a:r>
              <a:rPr lang="en-US" dirty="0">
                <a:hlinkClick r:id="rId8"/>
              </a:rPr>
              <a:t>21</a:t>
            </a:r>
            <a:r>
              <a:rPr lang="en-US" dirty="0"/>
              <a:t>), dehydrogenases (</a:t>
            </a:r>
            <a:r>
              <a:rPr lang="en-US" dirty="0" err="1"/>
              <a:t>VanH</a:t>
            </a:r>
            <a:r>
              <a:rPr lang="en-US" dirty="0"/>
              <a:t>, </a:t>
            </a:r>
            <a:r>
              <a:rPr lang="en-US" dirty="0" err="1"/>
              <a:t>VanH</a:t>
            </a:r>
            <a:r>
              <a:rPr lang="en-US" baseline="-25000" dirty="0" err="1"/>
              <a:t>B</a:t>
            </a:r>
            <a:r>
              <a:rPr lang="en-US" dirty="0"/>
              <a:t>, and </a:t>
            </a:r>
            <a:r>
              <a:rPr lang="en-US" dirty="0" err="1"/>
              <a:t>VanH</a:t>
            </a:r>
            <a:r>
              <a:rPr lang="en-US" baseline="-25000" dirty="0" err="1"/>
              <a:t>D</a:t>
            </a:r>
            <a:r>
              <a:rPr lang="en-US" dirty="0"/>
              <a:t>) which reduce pyruvate to </a:t>
            </a:r>
            <a:r>
              <a:rPr lang="en-US" cap="small" dirty="0"/>
              <a:t>d</a:t>
            </a:r>
            <a:r>
              <a:rPr lang="en-US" dirty="0"/>
              <a:t>-lactate (</a:t>
            </a:r>
            <a:r>
              <a:rPr lang="en-US" dirty="0">
                <a:hlinkClick r:id="rId4"/>
              </a:rPr>
              <a:t>7</a:t>
            </a:r>
            <a:r>
              <a:rPr lang="en-US" dirty="0"/>
              <a:t>, </a:t>
            </a:r>
            <a:r>
              <a:rPr lang="en-US" dirty="0">
                <a:hlinkClick r:id="rId10"/>
              </a:rPr>
              <a:t>10</a:t>
            </a:r>
            <a:r>
              <a:rPr lang="en-US" dirty="0"/>
              <a:t>, </a:t>
            </a:r>
            <a:r>
              <a:rPr lang="en-US" dirty="0">
                <a:hlinkClick r:id="rId11"/>
              </a:rPr>
              <a:t>11</a:t>
            </a:r>
            <a:r>
              <a:rPr lang="en-US" dirty="0"/>
              <a:t>), </a:t>
            </a:r>
            <a:r>
              <a:rPr lang="en-US" dirty="0" err="1"/>
              <a:t>dipeptidases</a:t>
            </a:r>
            <a:r>
              <a:rPr lang="en-US" dirty="0"/>
              <a:t> (</a:t>
            </a:r>
            <a:r>
              <a:rPr lang="en-US" dirty="0" err="1"/>
              <a:t>VanX</a:t>
            </a:r>
            <a:r>
              <a:rPr lang="en-US" dirty="0"/>
              <a:t>, </a:t>
            </a:r>
            <a:r>
              <a:rPr lang="en-US" dirty="0" err="1"/>
              <a:t>VanX</a:t>
            </a:r>
            <a:r>
              <a:rPr lang="en-US" baseline="-25000" dirty="0" err="1"/>
              <a:t>B</a:t>
            </a:r>
            <a:r>
              <a:rPr lang="en-US" dirty="0"/>
              <a:t>, and </a:t>
            </a:r>
            <a:r>
              <a:rPr lang="en-US" dirty="0" err="1"/>
              <a:t>VanX</a:t>
            </a:r>
            <a:r>
              <a:rPr lang="en-US" baseline="-25000" dirty="0" err="1"/>
              <a:t>D</a:t>
            </a:r>
            <a:r>
              <a:rPr lang="en-US" dirty="0"/>
              <a:t>) which hydrolyze the </a:t>
            </a:r>
            <a:r>
              <a:rPr lang="en-US" dirty="0" err="1"/>
              <a:t>glycopeptide</a:t>
            </a:r>
            <a:r>
              <a:rPr lang="en-US" dirty="0"/>
              <a:t>-susceptible cell wall precursors ending in </a:t>
            </a:r>
            <a:r>
              <a:rPr lang="en-US" cap="small" dirty="0"/>
              <a:t>d</a:t>
            </a:r>
            <a:r>
              <a:rPr lang="en-US" dirty="0"/>
              <a:t>-Ala-</a:t>
            </a:r>
            <a:r>
              <a:rPr lang="en-US" cap="small" dirty="0"/>
              <a:t>d</a:t>
            </a:r>
            <a:r>
              <a:rPr lang="en-US" dirty="0"/>
              <a:t>-Ala (</a:t>
            </a:r>
            <a:r>
              <a:rPr lang="en-US" dirty="0">
                <a:hlinkClick r:id="rId4"/>
              </a:rPr>
              <a:t>7</a:t>
            </a:r>
            <a:r>
              <a:rPr lang="en-US" dirty="0"/>
              <a:t>, </a:t>
            </a:r>
            <a:r>
              <a:rPr lang="en-US" dirty="0">
                <a:hlinkClick r:id="rId11"/>
              </a:rPr>
              <a:t>11</a:t>
            </a:r>
            <a:r>
              <a:rPr lang="en-US" dirty="0"/>
              <a:t>, </a:t>
            </a:r>
            <a:r>
              <a:rPr lang="en-US" dirty="0">
                <a:hlinkClick r:id="rId12"/>
              </a:rPr>
              <a:t>24</a:t>
            </a:r>
            <a:r>
              <a:rPr lang="en-US" dirty="0"/>
              <a:t>), and carboxypeptidases (</a:t>
            </a:r>
            <a:r>
              <a:rPr lang="en-US" dirty="0" err="1"/>
              <a:t>VanY</a:t>
            </a:r>
            <a:r>
              <a:rPr lang="en-US" dirty="0"/>
              <a:t>, </a:t>
            </a:r>
            <a:r>
              <a:rPr lang="en-US" dirty="0" err="1"/>
              <a:t>VanY</a:t>
            </a:r>
            <a:r>
              <a:rPr lang="en-US" baseline="-25000" dirty="0" err="1"/>
              <a:t>B</a:t>
            </a:r>
            <a:r>
              <a:rPr lang="en-US" dirty="0"/>
              <a:t>, and </a:t>
            </a:r>
            <a:r>
              <a:rPr lang="en-US" dirty="0" err="1"/>
              <a:t>VanY</a:t>
            </a:r>
            <a:r>
              <a:rPr lang="en-US" baseline="-25000" dirty="0" err="1"/>
              <a:t>D</a:t>
            </a:r>
            <a:r>
              <a:rPr lang="en-US" dirty="0"/>
              <a:t>) (</a:t>
            </a:r>
            <a:r>
              <a:rPr lang="en-US" dirty="0">
                <a:hlinkClick r:id="rId13"/>
              </a:rPr>
              <a:t>5</a:t>
            </a:r>
            <a:r>
              <a:rPr lang="en-US" dirty="0"/>
              <a:t>, </a:t>
            </a:r>
            <a:r>
              <a:rPr lang="en-US" dirty="0">
                <a:hlinkClick r:id="rId11"/>
              </a:rPr>
              <a:t>11</a:t>
            </a:r>
            <a:r>
              <a:rPr lang="en-US" dirty="0"/>
              <a:t>, </a:t>
            </a:r>
            <a:r>
              <a:rPr lang="en-US" dirty="0">
                <a:hlinkClick r:id="rId14"/>
              </a:rPr>
              <a:t>14</a:t>
            </a:r>
            <a:r>
              <a:rPr lang="en-US" dirty="0"/>
              <a:t>) which cleave the C-terminal </a:t>
            </a:r>
            <a:r>
              <a:rPr lang="en-US" cap="small" dirty="0"/>
              <a:t>d</a:t>
            </a:r>
            <a:r>
              <a:rPr lang="en-US" dirty="0"/>
              <a:t>-Ala residue of late peptidoglycan precursors (</a:t>
            </a:r>
            <a:r>
              <a:rPr lang="en-US" dirty="0">
                <a:hlinkClick r:id="rId15"/>
              </a:rPr>
              <a:t>22</a:t>
            </a:r>
            <a:r>
              <a:rPr lang="en-US" dirty="0"/>
              <a:t>). </a:t>
            </a:r>
            <a:r>
              <a:rPr lang="en-US" dirty="0" err="1"/>
              <a:t>VanE</a:t>
            </a:r>
            <a:r>
              <a:rPr lang="en-US" dirty="0"/>
              <a:t> ligase synthesizes the formation of peptides terminating in </a:t>
            </a:r>
            <a:r>
              <a:rPr lang="en-US" cap="small" dirty="0"/>
              <a:t>d</a:t>
            </a:r>
            <a:r>
              <a:rPr lang="en-US" dirty="0"/>
              <a:t>-Ala-</a:t>
            </a:r>
            <a:r>
              <a:rPr lang="en-US" cap="small" dirty="0"/>
              <a:t>d</a:t>
            </a:r>
            <a:r>
              <a:rPr lang="en-US" dirty="0"/>
              <a:t>-</a:t>
            </a:r>
            <a:r>
              <a:rPr lang="en-US" dirty="0" err="1"/>
              <a:t>Ser</a:t>
            </a:r>
            <a:r>
              <a:rPr lang="en-US" dirty="0"/>
              <a:t>, and serine racemase activity has also been detected in </a:t>
            </a:r>
            <a:r>
              <a:rPr lang="en-US" dirty="0" err="1"/>
              <a:t>VanE</a:t>
            </a:r>
            <a:r>
              <a:rPr lang="en-US" dirty="0"/>
              <a:t> strains (</a:t>
            </a:r>
            <a:r>
              <a:rPr lang="en-US" dirty="0">
                <a:hlinkClick r:id="rId9"/>
              </a:rPr>
              <a:t>15</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McKessar</a:t>
            </a:r>
            <a:r>
              <a:rPr lang="en-US" sz="1200" dirty="0"/>
              <a:t> </a:t>
            </a:r>
            <a:r>
              <a:rPr lang="en-US" sz="1200" i="1" dirty="0" err="1"/>
              <a:t>Antimicrob</a:t>
            </a:r>
            <a:r>
              <a:rPr lang="en-US" sz="1200" i="1" dirty="0"/>
              <a:t> Agents </a:t>
            </a:r>
            <a:r>
              <a:rPr lang="en-US" sz="1200" i="1" dirty="0" err="1"/>
              <a:t>Chemother</a:t>
            </a:r>
            <a:r>
              <a:rPr lang="en-US" sz="1200" dirty="0"/>
              <a:t> 2000</a:t>
            </a:r>
          </a:p>
          <a:p>
            <a:endParaRPr lang="en-US" dirty="0"/>
          </a:p>
        </p:txBody>
      </p:sp>
      <p:sp>
        <p:nvSpPr>
          <p:cNvPr id="4" name="Slide Number Placeholder 3"/>
          <p:cNvSpPr>
            <a:spLocks noGrp="1"/>
          </p:cNvSpPr>
          <p:nvPr>
            <p:ph type="sldNum" sz="quarter" idx="10"/>
          </p:nvPr>
        </p:nvSpPr>
        <p:spPr/>
        <p:txBody>
          <a:bodyPr/>
          <a:lstStyle/>
          <a:p>
            <a:fld id="{7CCDD23F-5952-4A8A-9CA8-7F71C1C10D8B}" type="slidenum">
              <a:rPr lang="en-US" smtClean="0"/>
              <a:t>27</a:t>
            </a:fld>
            <a:endParaRPr lang="en-US"/>
          </a:p>
        </p:txBody>
      </p:sp>
    </p:spTree>
    <p:extLst>
      <p:ext uri="{BB962C8B-B14F-4D97-AF65-F5344CB8AC3E}">
        <p14:creationId xmlns:p14="http://schemas.microsoft.com/office/powerpoint/2010/main" val="3321183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May be absent, particularly early in the disease course</a:t>
            </a:r>
          </a:p>
          <a:p>
            <a:pPr lvl="1"/>
            <a:r>
              <a:rPr lang="en-US" dirty="0"/>
              <a:t>May be present in absence of pneumonia</a:t>
            </a:r>
          </a:p>
          <a:p>
            <a:endParaRPr lang="en-US" dirty="0"/>
          </a:p>
        </p:txBody>
      </p:sp>
      <p:sp>
        <p:nvSpPr>
          <p:cNvPr id="4" name="Slide Number Placeholder 3"/>
          <p:cNvSpPr>
            <a:spLocks noGrp="1"/>
          </p:cNvSpPr>
          <p:nvPr>
            <p:ph type="sldNum" sz="quarter" idx="10"/>
          </p:nvPr>
        </p:nvSpPr>
        <p:spPr/>
        <p:txBody>
          <a:bodyPr/>
          <a:lstStyle/>
          <a:p>
            <a:fld id="{7CCDD23F-5952-4A8A-9CA8-7F71C1C10D8B}" type="slidenum">
              <a:rPr lang="en-US" smtClean="0"/>
              <a:t>36</a:t>
            </a:fld>
            <a:endParaRPr lang="en-US"/>
          </a:p>
        </p:txBody>
      </p:sp>
    </p:spTree>
    <p:extLst>
      <p:ext uri="{BB962C8B-B14F-4D97-AF65-F5344CB8AC3E}">
        <p14:creationId xmlns:p14="http://schemas.microsoft.com/office/powerpoint/2010/main" val="2921769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Enterococcus even if susceptible does not need empiric coverage</a:t>
            </a:r>
          </a:p>
          <a:p>
            <a:endParaRPr lang="en-US" dirty="0"/>
          </a:p>
        </p:txBody>
      </p:sp>
      <p:sp>
        <p:nvSpPr>
          <p:cNvPr id="4" name="Slide Number Placeholder 3"/>
          <p:cNvSpPr>
            <a:spLocks noGrp="1"/>
          </p:cNvSpPr>
          <p:nvPr>
            <p:ph type="sldNum" sz="quarter" idx="10"/>
          </p:nvPr>
        </p:nvSpPr>
        <p:spPr/>
        <p:txBody>
          <a:bodyPr/>
          <a:lstStyle/>
          <a:p>
            <a:fld id="{7CCDD23F-5952-4A8A-9CA8-7F71C1C10D8B}" type="slidenum">
              <a:rPr lang="en-US" smtClean="0"/>
              <a:t>37</a:t>
            </a:fld>
            <a:endParaRPr lang="en-US"/>
          </a:p>
        </p:txBody>
      </p:sp>
    </p:spTree>
    <p:extLst>
      <p:ext uri="{BB962C8B-B14F-4D97-AF65-F5344CB8AC3E}">
        <p14:creationId xmlns:p14="http://schemas.microsoft.com/office/powerpoint/2010/main" val="2889329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Table 2. Time to Positivity of True Bacteremia (n = 416) and Contaminants (n = 210), by Organism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Culture – abundant growth in 18-24 hours</a:t>
            </a:r>
          </a:p>
          <a:p>
            <a:r>
              <a:rPr lang="en-US" dirty="0"/>
              <a:t>MRSA doesn’t hide</a:t>
            </a:r>
          </a:p>
          <a:p>
            <a:r>
              <a:rPr lang="en-US" dirty="0"/>
              <a:t>If you do find MRSA, that’s probably the answer</a:t>
            </a:r>
          </a:p>
          <a:p>
            <a:endParaRPr lang="en-US" dirty="0"/>
          </a:p>
        </p:txBody>
      </p:sp>
      <p:sp>
        <p:nvSpPr>
          <p:cNvPr id="4" name="Slide Number Placeholder 3"/>
          <p:cNvSpPr>
            <a:spLocks noGrp="1"/>
          </p:cNvSpPr>
          <p:nvPr>
            <p:ph type="sldNum" sz="quarter" idx="10"/>
          </p:nvPr>
        </p:nvSpPr>
        <p:spPr/>
        <p:txBody>
          <a:bodyPr/>
          <a:lstStyle/>
          <a:p>
            <a:fld id="{7CCDD23F-5952-4A8A-9CA8-7F71C1C10D8B}" type="slidenum">
              <a:rPr lang="en-US" smtClean="0"/>
              <a:t>39</a:t>
            </a:fld>
            <a:endParaRPr lang="en-US"/>
          </a:p>
        </p:txBody>
      </p:sp>
    </p:spTree>
    <p:extLst>
      <p:ext uri="{BB962C8B-B14F-4D97-AF65-F5344CB8AC3E}">
        <p14:creationId xmlns:p14="http://schemas.microsoft.com/office/powerpoint/2010/main" val="1401259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lower for VAP</a:t>
            </a:r>
          </a:p>
          <a:p>
            <a:endParaRPr lang="en-US" dirty="0"/>
          </a:p>
        </p:txBody>
      </p:sp>
      <p:sp>
        <p:nvSpPr>
          <p:cNvPr id="4" name="Slide Number Placeholder 3"/>
          <p:cNvSpPr>
            <a:spLocks noGrp="1"/>
          </p:cNvSpPr>
          <p:nvPr>
            <p:ph type="sldNum" sz="quarter" idx="10"/>
          </p:nvPr>
        </p:nvSpPr>
        <p:spPr/>
        <p:txBody>
          <a:bodyPr/>
          <a:lstStyle/>
          <a:p>
            <a:fld id="{7CCDD23F-5952-4A8A-9CA8-7F71C1C10D8B}" type="slidenum">
              <a:rPr lang="en-US" smtClean="0"/>
              <a:t>40</a:t>
            </a:fld>
            <a:endParaRPr lang="en-US"/>
          </a:p>
        </p:txBody>
      </p:sp>
    </p:spTree>
    <p:extLst>
      <p:ext uri="{BB962C8B-B14F-4D97-AF65-F5344CB8AC3E}">
        <p14:creationId xmlns:p14="http://schemas.microsoft.com/office/powerpoint/2010/main" val="646975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C088B36-4237-4ADB-B441-4300DB8025A8}" type="datetimeFigureOut">
              <a:rPr lang="en-US" smtClean="0"/>
              <a:t>9/2/2021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61803-7A87-4D54-A073-46F96A3AE7C0}" type="slidenum">
              <a:rPr lang="en-US" smtClean="0"/>
              <a:t>‹#›</a:t>
            </a:fld>
            <a:endParaRPr lang="en-US"/>
          </a:p>
        </p:txBody>
      </p:sp>
    </p:spTree>
    <p:extLst>
      <p:ext uri="{BB962C8B-B14F-4D97-AF65-F5344CB8AC3E}">
        <p14:creationId xmlns:p14="http://schemas.microsoft.com/office/powerpoint/2010/main" val="1293009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088B36-4237-4ADB-B441-4300DB8025A8}" type="datetimeFigureOut">
              <a:rPr lang="en-US" smtClean="0"/>
              <a:t>9/2/2021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61803-7A87-4D54-A073-46F96A3AE7C0}" type="slidenum">
              <a:rPr lang="en-US" smtClean="0"/>
              <a:t>‹#›</a:t>
            </a:fld>
            <a:endParaRPr lang="en-US"/>
          </a:p>
        </p:txBody>
      </p:sp>
    </p:spTree>
    <p:extLst>
      <p:ext uri="{BB962C8B-B14F-4D97-AF65-F5344CB8AC3E}">
        <p14:creationId xmlns:p14="http://schemas.microsoft.com/office/powerpoint/2010/main" val="149927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088B36-4237-4ADB-B441-4300DB8025A8}" type="datetimeFigureOut">
              <a:rPr lang="en-US" smtClean="0"/>
              <a:t>9/2/2021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61803-7A87-4D54-A073-46F96A3AE7C0}" type="slidenum">
              <a:rPr lang="en-US" smtClean="0"/>
              <a:t>‹#›</a:t>
            </a:fld>
            <a:endParaRPr lang="en-US"/>
          </a:p>
        </p:txBody>
      </p:sp>
    </p:spTree>
    <p:extLst>
      <p:ext uri="{BB962C8B-B14F-4D97-AF65-F5344CB8AC3E}">
        <p14:creationId xmlns:p14="http://schemas.microsoft.com/office/powerpoint/2010/main" val="2004415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088B36-4237-4ADB-B441-4300DB8025A8}" type="datetimeFigureOut">
              <a:rPr lang="en-US" smtClean="0"/>
              <a:t>9/2/2021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61803-7A87-4D54-A073-46F96A3AE7C0}" type="slidenum">
              <a:rPr lang="en-US" smtClean="0"/>
              <a:t>‹#›</a:t>
            </a:fld>
            <a:endParaRPr lang="en-US"/>
          </a:p>
        </p:txBody>
      </p:sp>
    </p:spTree>
    <p:extLst>
      <p:ext uri="{BB962C8B-B14F-4D97-AF65-F5344CB8AC3E}">
        <p14:creationId xmlns:p14="http://schemas.microsoft.com/office/powerpoint/2010/main" val="2104603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C088B36-4237-4ADB-B441-4300DB8025A8}" type="datetimeFigureOut">
              <a:rPr lang="en-US" smtClean="0"/>
              <a:t>9/2/2021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61803-7A87-4D54-A073-46F96A3AE7C0}" type="slidenum">
              <a:rPr lang="en-US" smtClean="0"/>
              <a:t>‹#›</a:t>
            </a:fld>
            <a:endParaRPr lang="en-US"/>
          </a:p>
        </p:txBody>
      </p:sp>
    </p:spTree>
    <p:extLst>
      <p:ext uri="{BB962C8B-B14F-4D97-AF65-F5344CB8AC3E}">
        <p14:creationId xmlns:p14="http://schemas.microsoft.com/office/powerpoint/2010/main" val="74960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C088B36-4237-4ADB-B441-4300DB8025A8}" type="datetimeFigureOut">
              <a:rPr lang="en-US" smtClean="0"/>
              <a:t>9/2/2021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761803-7A87-4D54-A073-46F96A3AE7C0}" type="slidenum">
              <a:rPr lang="en-US" smtClean="0"/>
              <a:t>‹#›</a:t>
            </a:fld>
            <a:endParaRPr lang="en-US"/>
          </a:p>
        </p:txBody>
      </p:sp>
    </p:spTree>
    <p:extLst>
      <p:ext uri="{BB962C8B-B14F-4D97-AF65-F5344CB8AC3E}">
        <p14:creationId xmlns:p14="http://schemas.microsoft.com/office/powerpoint/2010/main" val="599079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C088B36-4237-4ADB-B441-4300DB8025A8}" type="datetimeFigureOut">
              <a:rPr lang="en-US" smtClean="0"/>
              <a:t>9/2/2021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761803-7A87-4D54-A073-46F96A3AE7C0}" type="slidenum">
              <a:rPr lang="en-US" smtClean="0"/>
              <a:t>‹#›</a:t>
            </a:fld>
            <a:endParaRPr lang="en-US"/>
          </a:p>
        </p:txBody>
      </p:sp>
    </p:spTree>
    <p:extLst>
      <p:ext uri="{BB962C8B-B14F-4D97-AF65-F5344CB8AC3E}">
        <p14:creationId xmlns:p14="http://schemas.microsoft.com/office/powerpoint/2010/main" val="2096898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C088B36-4237-4ADB-B441-4300DB8025A8}" type="datetimeFigureOut">
              <a:rPr lang="en-US" smtClean="0"/>
              <a:t>9/2/2021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761803-7A87-4D54-A073-46F96A3AE7C0}" type="slidenum">
              <a:rPr lang="en-US" smtClean="0"/>
              <a:t>‹#›</a:t>
            </a:fld>
            <a:endParaRPr lang="en-US"/>
          </a:p>
        </p:txBody>
      </p:sp>
    </p:spTree>
    <p:extLst>
      <p:ext uri="{BB962C8B-B14F-4D97-AF65-F5344CB8AC3E}">
        <p14:creationId xmlns:p14="http://schemas.microsoft.com/office/powerpoint/2010/main" val="3389161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88B36-4237-4ADB-B441-4300DB8025A8}" type="datetimeFigureOut">
              <a:rPr lang="en-US" smtClean="0"/>
              <a:t>9/2/2021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761803-7A87-4D54-A073-46F96A3AE7C0}" type="slidenum">
              <a:rPr lang="en-US" smtClean="0"/>
              <a:t>‹#›</a:t>
            </a:fld>
            <a:endParaRPr lang="en-US"/>
          </a:p>
        </p:txBody>
      </p:sp>
    </p:spTree>
    <p:extLst>
      <p:ext uri="{BB962C8B-B14F-4D97-AF65-F5344CB8AC3E}">
        <p14:creationId xmlns:p14="http://schemas.microsoft.com/office/powerpoint/2010/main" val="3056916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C088B36-4237-4ADB-B441-4300DB8025A8}" type="datetimeFigureOut">
              <a:rPr lang="en-US" smtClean="0"/>
              <a:t>9/2/2021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761803-7A87-4D54-A073-46F96A3AE7C0}" type="slidenum">
              <a:rPr lang="en-US" smtClean="0"/>
              <a:t>‹#›</a:t>
            </a:fld>
            <a:endParaRPr lang="en-US"/>
          </a:p>
        </p:txBody>
      </p:sp>
    </p:spTree>
    <p:extLst>
      <p:ext uri="{BB962C8B-B14F-4D97-AF65-F5344CB8AC3E}">
        <p14:creationId xmlns:p14="http://schemas.microsoft.com/office/powerpoint/2010/main" val="2372942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C088B36-4237-4ADB-B441-4300DB8025A8}" type="datetimeFigureOut">
              <a:rPr lang="en-US" smtClean="0"/>
              <a:t>9/2/2021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761803-7A87-4D54-A073-46F96A3AE7C0}" type="slidenum">
              <a:rPr lang="en-US" smtClean="0"/>
              <a:t>‹#›</a:t>
            </a:fld>
            <a:endParaRPr lang="en-US"/>
          </a:p>
        </p:txBody>
      </p:sp>
    </p:spTree>
    <p:extLst>
      <p:ext uri="{BB962C8B-B14F-4D97-AF65-F5344CB8AC3E}">
        <p14:creationId xmlns:p14="http://schemas.microsoft.com/office/powerpoint/2010/main" val="46279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088B36-4237-4ADB-B441-4300DB8025A8}" type="datetimeFigureOut">
              <a:rPr lang="en-US" smtClean="0"/>
              <a:t>9/2/2021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761803-7A87-4D54-A073-46F96A3AE7C0}" type="slidenum">
              <a:rPr lang="en-US" smtClean="0"/>
              <a:t>‹#›</a:t>
            </a:fld>
            <a:endParaRPr lang="en-US"/>
          </a:p>
        </p:txBody>
      </p:sp>
    </p:spTree>
    <p:extLst>
      <p:ext uri="{BB962C8B-B14F-4D97-AF65-F5344CB8AC3E}">
        <p14:creationId xmlns:p14="http://schemas.microsoft.com/office/powerpoint/2010/main" val="185512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microsoft.com/office/2007/relationships/hdphoto" Target="../media/hdphoto9.wdp"/><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8.wdp"/><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4" Type="http://schemas.microsoft.com/office/2007/relationships/hdphoto" Target="../media/hdphoto10.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hart" Target="../charts/chart2.xml"/><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37.png"/><Relationship Id="rId4" Type="http://schemas.microsoft.com/office/2007/relationships/hdphoto" Target="../media/hdphoto11.wdp"/></Relationships>
</file>

<file path=ppt/slides/_rels/slide22.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diagramLayout" Target="../diagrams/layout1.xml"/><Relationship Id="rId7" Type="http://schemas.openxmlformats.org/officeDocument/2006/relationships/image" Target="../media/image3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40.png"/><Relationship Id="rId4" Type="http://schemas.openxmlformats.org/officeDocument/2006/relationships/diagramQuickStyle" Target="../diagrams/quickStyle1.xml"/><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chart" Target="../charts/chart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microsoft.com/office/2007/relationships/hdphoto" Target="../media/hdphoto15.wdp"/></Relationships>
</file>

<file path=ppt/slides/_rels/slide2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8.png"/><Relationship Id="rId1" Type="http://schemas.openxmlformats.org/officeDocument/2006/relationships/slideLayout" Target="../slideLayouts/slideLayout2.xml"/><Relationship Id="rId5" Type="http://schemas.microsoft.com/office/2007/relationships/hdphoto" Target="../media/hdphoto18.wdp"/><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7.png"/><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7.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microsoft.com/office/2007/relationships/hdphoto" Target="../media/hdphoto24.wdp"/><Relationship Id="rId12" Type="http://schemas.openxmlformats.org/officeDocument/2006/relationships/image" Target="../media/image91.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0.png"/><Relationship Id="rId5" Type="http://schemas.openxmlformats.org/officeDocument/2006/relationships/image" Target="../media/image85.png"/><Relationship Id="rId10" Type="http://schemas.openxmlformats.org/officeDocument/2006/relationships/image" Target="../media/image89.png"/><Relationship Id="rId4" Type="http://schemas.openxmlformats.org/officeDocument/2006/relationships/image" Target="../media/image84.jpeg"/><Relationship Id="rId9" Type="http://schemas.openxmlformats.org/officeDocument/2006/relationships/image" Target="../media/image88.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3.jpeg"/><Relationship Id="rId1" Type="http://schemas.openxmlformats.org/officeDocument/2006/relationships/slideLayout" Target="../slideLayouts/slideLayout2.xml"/><Relationship Id="rId4" Type="http://schemas.microsoft.com/office/2007/relationships/hdphoto" Target="../media/hdphoto25.wdp"/></Relationships>
</file>

<file path=ppt/slides/_rels/slide6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53.png"/><Relationship Id="rId1" Type="http://schemas.openxmlformats.org/officeDocument/2006/relationships/slideLayout" Target="../slideLayouts/slideLayout2.xml"/><Relationship Id="rId5" Type="http://schemas.microsoft.com/office/2007/relationships/hdphoto" Target="../media/hdphoto26.wdp"/><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8" Type="http://schemas.microsoft.com/office/2007/relationships/hdphoto" Target="../media/hdphoto27.wdp"/><Relationship Id="rId3" Type="http://schemas.openxmlformats.org/officeDocument/2006/relationships/diagramLayout" Target="../diagrams/layout5.xml"/><Relationship Id="rId7" Type="http://schemas.openxmlformats.org/officeDocument/2006/relationships/image" Target="../media/image9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4.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3.png"/><Relationship Id="rId4" Type="http://schemas.openxmlformats.org/officeDocument/2006/relationships/image" Target="../media/image12.png"/><Relationship Id="rId9"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00068D6-C56B-414A-ADA5-67F2B78CB750}"/>
              </a:ext>
            </a:extLst>
          </p:cNvPr>
          <p:cNvGrpSpPr/>
          <p:nvPr/>
        </p:nvGrpSpPr>
        <p:grpSpPr>
          <a:xfrm>
            <a:off x="4056061" y="2343753"/>
            <a:ext cx="8135939" cy="4514248"/>
            <a:chOff x="4249101" y="2343752"/>
            <a:chExt cx="8135939" cy="4514248"/>
          </a:xfrm>
        </p:grpSpPr>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33000"/>
                      </a14:imgEffect>
                      <a14:imgEffect>
                        <a14:brightnessContrast bright="-20000"/>
                      </a14:imgEffect>
                    </a14:imgLayer>
                  </a14:imgProps>
                </a:ext>
              </a:extLst>
            </a:blip>
            <a:srcRect l="-10823" t="-1953" r="12318" b="47908"/>
            <a:stretch/>
          </p:blipFill>
          <p:spPr>
            <a:xfrm>
              <a:off x="5165088" y="2343752"/>
              <a:ext cx="7219952" cy="4514238"/>
            </a:xfrm>
            <a:prstGeom prst="rect">
              <a:avLst/>
            </a:prstGeom>
          </p:spPr>
        </p:pic>
        <p:sp>
          <p:nvSpPr>
            <p:cNvPr id="4" name="Rectangle 3">
              <a:extLst>
                <a:ext uri="{FF2B5EF4-FFF2-40B4-BE49-F238E27FC236}">
                  <a16:creationId xmlns:a16="http://schemas.microsoft.com/office/drawing/2014/main" id="{39B7D436-1010-4CD2-ABA4-054592D53C1B}"/>
                </a:ext>
              </a:extLst>
            </p:cNvPr>
            <p:cNvSpPr/>
            <p:nvPr/>
          </p:nvSpPr>
          <p:spPr>
            <a:xfrm>
              <a:off x="4249101" y="2761488"/>
              <a:ext cx="1831974" cy="40965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220" name="Picture 4" descr="Staphylococcus aureus - Wikipedi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9088" b="42710"/>
          <a:stretch/>
        </p:blipFill>
        <p:spPr bwMode="auto">
          <a:xfrm>
            <a:off x="6803830" y="10"/>
            <a:ext cx="5388171" cy="2606030"/>
          </a:xfrm>
          <a:prstGeom prst="rect">
            <a:avLst/>
          </a:prstGeom>
          <a:extLst>
            <a:ext uri="{909E8E84-426E-40DD-AFC4-6F175D3DCCD1}">
              <a14:hiddenFill xmlns:a14="http://schemas.microsoft.com/office/drawing/2010/main">
                <a:solidFill>
                  <a:srgbClr val="FFFFFF"/>
                </a:solidFill>
              </a14:hiddenFill>
            </a:ext>
          </a:extLst>
        </p:spPr>
      </p:pic>
      <p:sp>
        <p:nvSpPr>
          <p:cNvPr id="137" name="Freeform: Shape 136">
            <a:extLst>
              <a:ext uri="{FF2B5EF4-FFF2-40B4-BE49-F238E27FC236}">
                <a16:creationId xmlns:a16="http://schemas.microsoft.com/office/drawing/2014/main" id="{5BF914C0-F03B-49FE-8EA0-2C9034C88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8896786" cy="6858478"/>
          </a:xfrm>
          <a:custGeom>
            <a:avLst/>
            <a:gdLst>
              <a:gd name="connsiteX0" fmla="*/ 1472231 w 8896786"/>
              <a:gd name="connsiteY0" fmla="*/ 6858478 h 6858478"/>
              <a:gd name="connsiteX1" fmla="*/ 8896786 w 8896786"/>
              <a:gd name="connsiteY1" fmla="*/ 6858478 h 6858478"/>
              <a:gd name="connsiteX2" fmla="*/ 5720411 w 8896786"/>
              <a:gd name="connsiteY2" fmla="*/ 0 h 6858478"/>
              <a:gd name="connsiteX3" fmla="*/ 5714834 w 8896786"/>
              <a:gd name="connsiteY3" fmla="*/ 0 h 6858478"/>
              <a:gd name="connsiteX4" fmla="*/ 4648606 w 8896786"/>
              <a:gd name="connsiteY4" fmla="*/ 0 h 6858478"/>
              <a:gd name="connsiteX5" fmla="*/ 0 w 8896786"/>
              <a:gd name="connsiteY5" fmla="*/ 0 h 6858478"/>
              <a:gd name="connsiteX6" fmla="*/ 0 w 8896786"/>
              <a:gd name="connsiteY6" fmla="*/ 6857915 h 6858478"/>
              <a:gd name="connsiteX7" fmla="*/ 1472491 w 8896786"/>
              <a:gd name="connsiteY7" fmla="*/ 6857915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96786" h="6858478">
                <a:moveTo>
                  <a:pt x="1472231" y="6858478"/>
                </a:moveTo>
                <a:lnTo>
                  <a:pt x="8896786" y="6858478"/>
                </a:lnTo>
                <a:lnTo>
                  <a:pt x="5720411" y="0"/>
                </a:lnTo>
                <a:lnTo>
                  <a:pt x="5714834" y="0"/>
                </a:lnTo>
                <a:lnTo>
                  <a:pt x="4648606" y="0"/>
                </a:lnTo>
                <a:lnTo>
                  <a:pt x="0" y="0"/>
                </a:lnTo>
                <a:lnTo>
                  <a:pt x="0" y="6857915"/>
                </a:lnTo>
                <a:lnTo>
                  <a:pt x="1472491" y="6857915"/>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Freeform: Shape 138">
            <a:extLst>
              <a:ext uri="{FF2B5EF4-FFF2-40B4-BE49-F238E27FC236}">
                <a16:creationId xmlns:a16="http://schemas.microsoft.com/office/drawing/2014/main" id="{A6373DDF-5FED-4545-85BE-4BAC72C47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8096249" cy="6858479"/>
          </a:xfrm>
          <a:custGeom>
            <a:avLst/>
            <a:gdLst>
              <a:gd name="connsiteX0" fmla="*/ 0 w 8096249"/>
              <a:gd name="connsiteY0" fmla="*/ 6858479 h 6858479"/>
              <a:gd name="connsiteX1" fmla="*/ 2130297 w 8096249"/>
              <a:gd name="connsiteY1" fmla="*/ 6858479 h 6858479"/>
              <a:gd name="connsiteX2" fmla="*/ 2130297 w 8096249"/>
              <a:gd name="connsiteY2" fmla="*/ 6858478 h 6858479"/>
              <a:gd name="connsiteX3" fmla="*/ 8096249 w 8096249"/>
              <a:gd name="connsiteY3" fmla="*/ 6858478 h 6858479"/>
              <a:gd name="connsiteX4" fmla="*/ 4919874 w 8096249"/>
              <a:gd name="connsiteY4" fmla="*/ 0 h 6858479"/>
              <a:gd name="connsiteX5" fmla="*/ 4914297 w 8096249"/>
              <a:gd name="connsiteY5" fmla="*/ 0 h 6858479"/>
              <a:gd name="connsiteX6" fmla="*/ 3848069 w 8096249"/>
              <a:gd name="connsiteY6" fmla="*/ 0 h 6858479"/>
              <a:gd name="connsiteX7" fmla="*/ 18197 w 8096249"/>
              <a:gd name="connsiteY7" fmla="*/ 0 h 6858479"/>
              <a:gd name="connsiteX8" fmla="*/ 18197 w 8096249"/>
              <a:gd name="connsiteY8" fmla="*/ 479 h 6858479"/>
              <a:gd name="connsiteX9" fmla="*/ 0 w 8096249"/>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96249" h="6858479">
                <a:moveTo>
                  <a:pt x="0" y="6858479"/>
                </a:moveTo>
                <a:lnTo>
                  <a:pt x="2130297" y="6858479"/>
                </a:lnTo>
                <a:lnTo>
                  <a:pt x="2130297" y="6858478"/>
                </a:lnTo>
                <a:lnTo>
                  <a:pt x="8096249" y="6858478"/>
                </a:lnTo>
                <a:lnTo>
                  <a:pt x="4919874" y="0"/>
                </a:lnTo>
                <a:lnTo>
                  <a:pt x="4914297" y="0"/>
                </a:lnTo>
                <a:lnTo>
                  <a:pt x="3848069" y="0"/>
                </a:lnTo>
                <a:lnTo>
                  <a:pt x="18197" y="0"/>
                </a:lnTo>
                <a:lnTo>
                  <a:pt x="18197" y="479"/>
                </a:lnTo>
                <a:lnTo>
                  <a:pt x="0"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568905" y="519838"/>
            <a:ext cx="6116634" cy="3072384"/>
          </a:xfrm>
        </p:spPr>
        <p:txBody>
          <a:bodyPr anchor="b">
            <a:normAutofit/>
          </a:bodyPr>
          <a:lstStyle/>
          <a:p>
            <a:pPr algn="l"/>
            <a:r>
              <a:rPr lang="en-US" sz="4800" dirty="0"/>
              <a:t>The Phantom MRSA:</a:t>
            </a:r>
            <a:br>
              <a:rPr lang="en-US" sz="4000" dirty="0"/>
            </a:br>
            <a:r>
              <a:rPr lang="en-US" sz="4000" i="1" dirty="0"/>
              <a:t>How to Use Jedi Mind Tricks </a:t>
            </a:r>
            <a:br>
              <a:rPr lang="en-US" sz="4000" i="1" dirty="0"/>
            </a:br>
            <a:r>
              <a:rPr lang="en-US" sz="4000" i="1" dirty="0"/>
              <a:t>and Other Tips to Kick </a:t>
            </a:r>
            <a:br>
              <a:rPr lang="en-US" sz="4000" i="1" dirty="0"/>
            </a:br>
            <a:r>
              <a:rPr lang="en-US" sz="4000" i="1" dirty="0"/>
              <a:t>Your Vancomycin Habit</a:t>
            </a:r>
          </a:p>
        </p:txBody>
      </p:sp>
      <p:sp>
        <p:nvSpPr>
          <p:cNvPr id="3" name="Subtitle 2"/>
          <p:cNvSpPr>
            <a:spLocks noGrp="1"/>
          </p:cNvSpPr>
          <p:nvPr>
            <p:ph type="subTitle" idx="1"/>
          </p:nvPr>
        </p:nvSpPr>
        <p:spPr>
          <a:xfrm>
            <a:off x="760846" y="3801090"/>
            <a:ext cx="4167376" cy="1396922"/>
          </a:xfrm>
        </p:spPr>
        <p:txBody>
          <a:bodyPr anchor="t">
            <a:normAutofit/>
          </a:bodyPr>
          <a:lstStyle/>
          <a:p>
            <a:pPr algn="l"/>
            <a:r>
              <a:rPr lang="en-US" sz="2800" dirty="0"/>
              <a:t>Leila S. Hojat, MD</a:t>
            </a:r>
          </a:p>
          <a:p>
            <a:pPr algn="l"/>
            <a:r>
              <a:rPr lang="en-US" sz="2800" dirty="0"/>
              <a:t>Director, UH Antimicrobial Stewardship Program</a:t>
            </a:r>
          </a:p>
        </p:txBody>
      </p:sp>
    </p:spTree>
    <p:extLst>
      <p:ext uri="{BB962C8B-B14F-4D97-AF65-F5344CB8AC3E}">
        <p14:creationId xmlns:p14="http://schemas.microsoft.com/office/powerpoint/2010/main" val="23584447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9714" y="5490971"/>
            <a:ext cx="6962072"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MRSA vs MSSA Mortality</a:t>
            </a:r>
          </a:p>
        </p:txBody>
      </p:sp>
      <p:pic>
        <p:nvPicPr>
          <p:cNvPr id="4" name="Content Placeholder 3"/>
          <p:cNvPicPr>
            <a:picLocks noChangeAspect="1"/>
          </p:cNvPicPr>
          <p:nvPr/>
        </p:nvPicPr>
        <p:blipFill rotWithShape="1">
          <a:blip r:embed="rId2"/>
          <a:srcRect l="2355" t="2894" b="1253"/>
          <a:stretch/>
        </p:blipFill>
        <p:spPr>
          <a:xfrm>
            <a:off x="1336664" y="207829"/>
            <a:ext cx="9518672" cy="5022333"/>
          </a:xfrm>
          <a:prstGeom prst="rect">
            <a:avLst/>
          </a:prstGeom>
        </p:spPr>
      </p:pic>
      <p:sp>
        <p:nvSpPr>
          <p:cNvPr id="27" name="TextBox 26">
            <a:extLst>
              <a:ext uri="{FF2B5EF4-FFF2-40B4-BE49-F238E27FC236}">
                <a16:creationId xmlns:a16="http://schemas.microsoft.com/office/drawing/2014/main" id="{0F7A2D2E-D760-4788-A163-AC2E73FF8355}"/>
              </a:ext>
            </a:extLst>
          </p:cNvPr>
          <p:cNvSpPr txBox="1"/>
          <p:nvPr/>
        </p:nvSpPr>
        <p:spPr>
          <a:xfrm>
            <a:off x="9385959" y="6342394"/>
            <a:ext cx="3032790" cy="307777"/>
          </a:xfrm>
          <a:prstGeom prst="rect">
            <a:avLst/>
          </a:prstGeom>
          <a:noFill/>
        </p:spPr>
        <p:txBody>
          <a:bodyPr wrap="square" rtlCol="0">
            <a:spAutoFit/>
          </a:bodyPr>
          <a:lstStyle/>
          <a:p>
            <a:r>
              <a:rPr lang="en-US" sz="1400" dirty="0">
                <a:solidFill>
                  <a:schemeClr val="bg1"/>
                </a:solidFill>
              </a:rPr>
              <a:t>Cosgrove </a:t>
            </a:r>
            <a:r>
              <a:rPr lang="en-US" sz="1400" i="1" dirty="0" err="1">
                <a:solidFill>
                  <a:schemeClr val="bg1"/>
                </a:solidFill>
              </a:rPr>
              <a:t>Clin</a:t>
            </a:r>
            <a:r>
              <a:rPr lang="en-US" sz="1400" i="1" dirty="0">
                <a:solidFill>
                  <a:schemeClr val="bg1"/>
                </a:solidFill>
              </a:rPr>
              <a:t> Infect Dis</a:t>
            </a:r>
            <a:r>
              <a:rPr lang="en-US" sz="1400" dirty="0">
                <a:solidFill>
                  <a:schemeClr val="bg1"/>
                </a:solidFill>
              </a:rPr>
              <a:t> 2003</a:t>
            </a:r>
          </a:p>
        </p:txBody>
      </p:sp>
    </p:spTree>
    <p:extLst>
      <p:ext uri="{BB962C8B-B14F-4D97-AF65-F5344CB8AC3E}">
        <p14:creationId xmlns:p14="http://schemas.microsoft.com/office/powerpoint/2010/main" val="1695577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C70459-4053-4E91-8D05-A1948B97AA06}"/>
              </a:ext>
            </a:extLst>
          </p:cNvPr>
          <p:cNvSpPr/>
          <p:nvPr/>
        </p:nvSpPr>
        <p:spPr>
          <a:xfrm>
            <a:off x="325121" y="251784"/>
            <a:ext cx="11541759" cy="635443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882E95-3DEA-4E43-9866-73D710FCC4AE}"/>
              </a:ext>
            </a:extLst>
          </p:cNvPr>
          <p:cNvSpPr>
            <a:spLocks noGrp="1"/>
          </p:cNvSpPr>
          <p:nvPr>
            <p:ph type="title"/>
          </p:nvPr>
        </p:nvSpPr>
        <p:spPr>
          <a:xfrm>
            <a:off x="1389908" y="326450"/>
            <a:ext cx="9412184" cy="1325563"/>
          </a:xfrm>
        </p:spPr>
        <p:txBody>
          <a:bodyPr/>
          <a:lstStyle/>
          <a:p>
            <a:pPr algn="ctr"/>
            <a:r>
              <a:rPr lang="en-US" dirty="0"/>
              <a:t>Common MRSA Disease Manifestations</a:t>
            </a:r>
          </a:p>
        </p:txBody>
      </p:sp>
      <p:pic>
        <p:nvPicPr>
          <p:cNvPr id="16" name="Picture 15"/>
          <p:cNvPicPr>
            <a:picLocks noChangeAspect="1"/>
          </p:cNvPicPr>
          <p:nvPr/>
        </p:nvPicPr>
        <p:blipFill rotWithShape="1">
          <a:blip r:embed="rId2"/>
          <a:srcRect b="42840"/>
          <a:stretch/>
        </p:blipFill>
        <p:spPr>
          <a:xfrm>
            <a:off x="8117073" y="2345099"/>
            <a:ext cx="467151" cy="404352"/>
          </a:xfrm>
          <a:prstGeom prst="rect">
            <a:avLst/>
          </a:prstGeom>
        </p:spPr>
      </p:pic>
      <p:grpSp>
        <p:nvGrpSpPr>
          <p:cNvPr id="23" name="Group 22"/>
          <p:cNvGrpSpPr>
            <a:grpSpLocks noChangeAspect="1"/>
          </p:cNvGrpSpPr>
          <p:nvPr/>
        </p:nvGrpSpPr>
        <p:grpSpPr>
          <a:xfrm>
            <a:off x="2804653" y="1464655"/>
            <a:ext cx="6582694" cy="4820323"/>
            <a:chOff x="5292877" y="1233547"/>
            <a:chExt cx="6582694" cy="4820323"/>
          </a:xfrm>
        </p:grpSpPr>
        <p:grpSp>
          <p:nvGrpSpPr>
            <p:cNvPr id="10" name="Group 9"/>
            <p:cNvGrpSpPr/>
            <p:nvPr/>
          </p:nvGrpSpPr>
          <p:grpSpPr>
            <a:xfrm>
              <a:off x="5292877" y="1233547"/>
              <a:ext cx="6582694" cy="4820323"/>
              <a:chOff x="5266500" y="1356640"/>
              <a:chExt cx="6582694" cy="4820323"/>
            </a:xfrm>
          </p:grpSpPr>
          <p:pic>
            <p:nvPicPr>
              <p:cNvPr id="4" name="Picture 3"/>
              <p:cNvPicPr>
                <a:picLocks noChangeAspect="1"/>
              </p:cNvPicPr>
              <p:nvPr/>
            </p:nvPicPr>
            <p:blipFill>
              <a:blip r:embed="rId3"/>
              <a:stretch>
                <a:fillRect/>
              </a:stretch>
            </p:blipFill>
            <p:spPr>
              <a:xfrm>
                <a:off x="5266500" y="1356640"/>
                <a:ext cx="6582694" cy="4820323"/>
              </a:xfrm>
              <a:prstGeom prst="rect">
                <a:avLst/>
              </a:prstGeom>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backgroundRemoval t="1020" b="91837" l="79167" r="97396">
                            <a14:foregroundMark x1="87500" y1="50000" x2="87500" y2="50000"/>
                            <a14:foregroundMark x1="88542" y1="59184" x2="88542" y2="59184"/>
                            <a14:foregroundMark x1="86979" y1="57143" x2="86979" y2="57143"/>
                            <a14:foregroundMark x1="82292" y1="61224" x2="82292" y2="61224"/>
                            <a14:foregroundMark x1="82292" y1="52041" x2="82292" y2="52041"/>
                            <a14:foregroundMark x1="94271" y1="81633" x2="94271" y2="81633"/>
                            <a14:foregroundMark x1="90104" y1="68367" x2="90104" y2="68367"/>
                            <a14:foregroundMark x1="83854" y1="85714" x2="83854" y2="85714"/>
                            <a14:foregroundMark x1="82813" y1="72449" x2="82813" y2="72449"/>
                            <a14:foregroundMark x1="82813" y1="68367" x2="82813" y2="68367"/>
                            <a14:foregroundMark x1="82813" y1="76531" x2="82813" y2="76531"/>
                            <a14:foregroundMark x1="91146" y1="71429" x2="91146" y2="71429"/>
                            <a14:foregroundMark x1="86458" y1="45918" x2="86458" y2="45918"/>
                            <a14:foregroundMark x1="81771" y1="47959" x2="81771" y2="47959"/>
                            <a14:foregroundMark x1="84896" y1="4082" x2="84896" y2="4082"/>
                            <a14:foregroundMark x1="85417" y1="1020" x2="85417" y2="1020"/>
                            <a14:foregroundMark x1="84375" y1="8163" x2="84375" y2="8163"/>
                          </a14:backgroundRemoval>
                        </a14:imgEffect>
                        <a14:imgEffect>
                          <a14:saturation sat="0"/>
                        </a14:imgEffect>
                      </a14:imgLayer>
                    </a14:imgProps>
                  </a:ext>
                </a:extLst>
              </a:blip>
              <a:srcRect l="77070"/>
              <a:stretch/>
            </p:blipFill>
            <p:spPr>
              <a:xfrm rot="1128917">
                <a:off x="7647297" y="2853387"/>
                <a:ext cx="307582" cy="684663"/>
              </a:xfrm>
              <a:prstGeom prst="rect">
                <a:avLst/>
              </a:prstGeom>
            </p:spPr>
          </p:pic>
          <p:sp>
            <p:nvSpPr>
              <p:cNvPr id="9" name="TextBox 8"/>
              <p:cNvSpPr txBox="1"/>
              <p:nvPr/>
            </p:nvSpPr>
            <p:spPr>
              <a:xfrm>
                <a:off x="5416237" y="3057219"/>
                <a:ext cx="1872761" cy="276999"/>
              </a:xfrm>
              <a:prstGeom prst="rect">
                <a:avLst/>
              </a:prstGeom>
              <a:noFill/>
            </p:spPr>
            <p:txBody>
              <a:bodyPr wrap="square" rtlCol="0">
                <a:spAutoFit/>
              </a:bodyPr>
              <a:lstStyle/>
              <a:p>
                <a:r>
                  <a:rPr lang="en-US" sz="1200" b="1" dirty="0"/>
                  <a:t>line infection</a:t>
                </a:r>
              </a:p>
            </p:txBody>
          </p:sp>
        </p:grpSp>
        <p:pic>
          <p:nvPicPr>
            <p:cNvPr id="2050" name="Picture 2" descr="Sad suffering sick cute human liver Royalty Free Vecto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28981" b="75926" l="12700" r="87700">
                          <a14:foregroundMark x1="17700" y1="55278" x2="17700" y2="55278"/>
                          <a14:foregroundMark x1="12700" y1="46481" x2="12700" y2="46481"/>
                          <a14:foregroundMark x1="64900" y1="32500" x2="64900" y2="32500"/>
                          <a14:foregroundMark x1="87700" y1="34630" x2="87700" y2="34630"/>
                          <a14:foregroundMark x1="83200" y1="41944" x2="83200" y2="41944"/>
                          <a14:foregroundMark x1="69200" y1="42315" x2="69200" y2="42315"/>
                          <a14:foregroundMark x1="59700" y1="43889" x2="59700" y2="43889"/>
                          <a14:foregroundMark x1="82900" y1="28981" x2="82900" y2="28981"/>
                          <a14:foregroundMark x1="56100" y1="54630" x2="56100" y2="54630"/>
                          <a14:foregroundMark x1="41700" y1="54444" x2="41700" y2="54444"/>
                        </a14:backgroundRemoval>
                      </a14:imgEffect>
                      <a14:imgEffect>
                        <a14:saturation sat="0"/>
                      </a14:imgEffect>
                    </a14:imgLayer>
                  </a14:imgProps>
                </a:ext>
                <a:ext uri="{28A0092B-C50C-407E-A947-70E740481C1C}">
                  <a14:useLocalDpi xmlns:a14="http://schemas.microsoft.com/office/drawing/2010/main" val="0"/>
                </a:ext>
              </a:extLst>
            </a:blip>
            <a:srcRect l="5847" t="24553" r="6884" b="18357"/>
            <a:stretch/>
          </p:blipFill>
          <p:spPr bwMode="auto">
            <a:xfrm rot="20755839">
              <a:off x="7627891" y="3761575"/>
              <a:ext cx="795831" cy="56227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a:off x="6444762" y="4042711"/>
              <a:ext cx="12924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6444762" y="3072626"/>
              <a:ext cx="12924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H="1">
              <a:off x="9481039" y="4309411"/>
              <a:ext cx="12924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10598946" y="4135147"/>
              <a:ext cx="1175473" cy="276999"/>
            </a:xfrm>
            <a:prstGeom prst="rect">
              <a:avLst/>
            </a:prstGeom>
            <a:solidFill>
              <a:schemeClr val="bg1"/>
            </a:solidFill>
          </p:spPr>
          <p:txBody>
            <a:bodyPr wrap="square" rtlCol="0">
              <a:spAutoFit/>
            </a:bodyPr>
            <a:lstStyle/>
            <a:p>
              <a:r>
                <a:rPr lang="en-US" sz="1200" b="1" dirty="0"/>
                <a:t>septic arthritis</a:t>
              </a:r>
            </a:p>
          </p:txBody>
        </p:sp>
        <p:cxnSp>
          <p:nvCxnSpPr>
            <p:cNvPr id="21" name="Straight Arrow Connector 20"/>
            <p:cNvCxnSpPr/>
            <p:nvPr/>
          </p:nvCxnSpPr>
          <p:spPr>
            <a:xfrm flipH="1">
              <a:off x="8518165" y="2519363"/>
              <a:ext cx="12924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9531067" y="2334354"/>
              <a:ext cx="2138347" cy="276999"/>
            </a:xfrm>
            <a:prstGeom prst="rect">
              <a:avLst/>
            </a:prstGeom>
            <a:solidFill>
              <a:schemeClr val="bg1"/>
            </a:solidFill>
          </p:spPr>
          <p:txBody>
            <a:bodyPr wrap="square" rtlCol="0">
              <a:spAutoFit/>
            </a:bodyPr>
            <a:lstStyle/>
            <a:p>
              <a:r>
                <a:rPr lang="en-US" sz="1200" b="1" dirty="0"/>
                <a:t>meningitis/ epidural abscess</a:t>
              </a:r>
            </a:p>
          </p:txBody>
        </p:sp>
        <p:sp>
          <p:nvSpPr>
            <p:cNvPr id="24" name="TextBox 23"/>
            <p:cNvSpPr txBox="1"/>
            <p:nvPr/>
          </p:nvSpPr>
          <p:spPr>
            <a:xfrm>
              <a:off x="10009868" y="2817321"/>
              <a:ext cx="1764551" cy="276999"/>
            </a:xfrm>
            <a:prstGeom prst="rect">
              <a:avLst/>
            </a:prstGeom>
            <a:solidFill>
              <a:schemeClr val="bg1"/>
            </a:solidFill>
          </p:spPr>
          <p:txBody>
            <a:bodyPr wrap="square" rtlCol="0">
              <a:spAutoFit/>
            </a:bodyPr>
            <a:lstStyle/>
            <a:p>
              <a:r>
                <a:rPr lang="en-US" sz="1200" b="1" dirty="0"/>
                <a:t>bacteremia</a:t>
              </a:r>
            </a:p>
          </p:txBody>
        </p:sp>
        <p:sp>
          <p:nvSpPr>
            <p:cNvPr id="12" name="TextBox 11"/>
            <p:cNvSpPr txBox="1"/>
            <p:nvPr/>
          </p:nvSpPr>
          <p:spPr>
            <a:xfrm>
              <a:off x="5362353" y="3904211"/>
              <a:ext cx="1467294" cy="276999"/>
            </a:xfrm>
            <a:prstGeom prst="rect">
              <a:avLst/>
            </a:prstGeom>
            <a:solidFill>
              <a:schemeClr val="bg1"/>
            </a:solidFill>
          </p:spPr>
          <p:txBody>
            <a:bodyPr wrap="square" rtlCol="0">
              <a:spAutoFit/>
            </a:bodyPr>
            <a:lstStyle/>
            <a:p>
              <a:pPr algn="r"/>
              <a:r>
                <a:rPr lang="en-US" sz="1200" b="1" dirty="0"/>
                <a:t>solid organ abscess</a:t>
              </a:r>
            </a:p>
          </p:txBody>
        </p:sp>
      </p:grpSp>
      <p:sp>
        <p:nvSpPr>
          <p:cNvPr id="20" name="TextBox 19">
            <a:extLst>
              <a:ext uri="{FF2B5EF4-FFF2-40B4-BE49-F238E27FC236}">
                <a16:creationId xmlns:a16="http://schemas.microsoft.com/office/drawing/2014/main" id="{E5F7F9EC-3C60-4A32-9F7B-E4F98CBC18DA}"/>
              </a:ext>
            </a:extLst>
          </p:cNvPr>
          <p:cNvSpPr txBox="1"/>
          <p:nvPr/>
        </p:nvSpPr>
        <p:spPr>
          <a:xfrm>
            <a:off x="457785" y="6284978"/>
            <a:ext cx="2498775" cy="307777"/>
          </a:xfrm>
          <a:prstGeom prst="rect">
            <a:avLst/>
          </a:prstGeom>
          <a:noFill/>
        </p:spPr>
        <p:txBody>
          <a:bodyPr wrap="square" rtlCol="0">
            <a:spAutoFit/>
          </a:bodyPr>
          <a:lstStyle/>
          <a:p>
            <a:r>
              <a:rPr lang="en-US" sz="1400" dirty="0"/>
              <a:t>JS Bennett, </a:t>
            </a:r>
            <a:r>
              <a:rPr lang="en-US" sz="1400" dirty="0" err="1"/>
              <a:t>UKHealthCare</a:t>
            </a:r>
            <a:endParaRPr lang="en-US" sz="1400" dirty="0"/>
          </a:p>
        </p:txBody>
      </p:sp>
    </p:spTree>
    <p:extLst>
      <p:ext uri="{BB962C8B-B14F-4D97-AF65-F5344CB8AC3E}">
        <p14:creationId xmlns:p14="http://schemas.microsoft.com/office/powerpoint/2010/main" val="2397408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267909" y="2023110"/>
            <a:ext cx="2469624" cy="2846070"/>
          </a:xfrm>
        </p:spPr>
        <p:txBody>
          <a:bodyPr vert="horz" lIns="91440" tIns="45720" rIns="91440" bIns="45720" rtlCol="0" anchor="ctr">
            <a:normAutofit/>
          </a:bodyPr>
          <a:lstStyle/>
          <a:p>
            <a:r>
              <a:rPr lang="en-US" sz="4000" dirty="0"/>
              <a:t>Global MRSA Prevalence</a:t>
            </a:r>
          </a:p>
        </p:txBody>
      </p:sp>
      <p:sp>
        <p:nvSpPr>
          <p:cNvPr id="21" name="Rectangle 2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r="1462" b="-2"/>
          <a:stretch/>
        </p:blipFill>
        <p:spPr>
          <a:xfrm>
            <a:off x="545238" y="858525"/>
            <a:ext cx="7608304" cy="5211906"/>
          </a:xfrm>
          <a:prstGeom prst="rect">
            <a:avLst/>
          </a:prstGeom>
        </p:spPr>
      </p:pic>
      <p:sp>
        <p:nvSpPr>
          <p:cNvPr id="25" name="Rectangle 2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2735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200">
                <a:solidFill>
                  <a:srgbClr val="FFFFFF"/>
                </a:solidFill>
              </a:rPr>
              <a:t>Global MRSA Bloodstream Infection Proportion </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Grp="1" noChangeAspect="1"/>
          </p:cNvPicPr>
          <p:nvPr>
            <p:ph idx="1"/>
          </p:nvPr>
        </p:nvPicPr>
        <p:blipFill>
          <a:blip r:embed="rId2"/>
          <a:stretch>
            <a:fillRect/>
          </a:stretch>
        </p:blipFill>
        <p:spPr>
          <a:xfrm>
            <a:off x="394434" y="2426818"/>
            <a:ext cx="5330182" cy="3997637"/>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6445073" y="2495606"/>
            <a:ext cx="5455917" cy="3860060"/>
          </a:xfrm>
          <a:prstGeom prst="rect">
            <a:avLst/>
          </a:prstGeom>
        </p:spPr>
      </p:pic>
      <p:sp>
        <p:nvSpPr>
          <p:cNvPr id="9" name="TextBox 8">
            <a:extLst>
              <a:ext uri="{FF2B5EF4-FFF2-40B4-BE49-F238E27FC236}">
                <a16:creationId xmlns:a16="http://schemas.microsoft.com/office/drawing/2014/main" id="{0E63E917-49CF-4EF1-B1CE-95516E872BD4}"/>
              </a:ext>
            </a:extLst>
          </p:cNvPr>
          <p:cNvSpPr txBox="1"/>
          <p:nvPr/>
        </p:nvSpPr>
        <p:spPr>
          <a:xfrm>
            <a:off x="402223" y="6424455"/>
            <a:ext cx="2657302" cy="307777"/>
          </a:xfrm>
          <a:prstGeom prst="rect">
            <a:avLst/>
          </a:prstGeom>
          <a:noFill/>
        </p:spPr>
        <p:txBody>
          <a:bodyPr wrap="square" rtlCol="0">
            <a:spAutoFit/>
          </a:bodyPr>
          <a:lstStyle/>
          <a:p>
            <a:r>
              <a:rPr lang="en-US" sz="1400" dirty="0"/>
              <a:t>WHO GLASS Report 2021</a:t>
            </a:r>
          </a:p>
        </p:txBody>
      </p:sp>
    </p:spTree>
    <p:extLst>
      <p:ext uri="{BB962C8B-B14F-4D97-AF65-F5344CB8AC3E}">
        <p14:creationId xmlns:p14="http://schemas.microsoft.com/office/powerpoint/2010/main" val="863451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3531840"/>
          </a:xfrm>
          <a:prstGeom prst="rect">
            <a:avLst/>
          </a:prstGeom>
          <a:solidFill>
            <a:srgbClr val="595959">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734664" y="882679"/>
            <a:ext cx="3361677" cy="2662980"/>
          </a:xfrm>
        </p:spPr>
        <p:txBody>
          <a:bodyPr vert="horz" lIns="91440" tIns="45720" rIns="91440" bIns="45720" rtlCol="0" anchor="ctr">
            <a:normAutofit/>
          </a:bodyPr>
          <a:lstStyle/>
          <a:p>
            <a:r>
              <a:rPr lang="en-US" sz="4800" kern="1200">
                <a:solidFill>
                  <a:srgbClr val="FFFFFF"/>
                </a:solidFill>
                <a:latin typeface="+mj-lt"/>
                <a:ea typeface="+mj-ea"/>
                <a:cs typeface="+mj-cs"/>
              </a:rPr>
              <a:t>Decreasing Prevalence</a:t>
            </a:r>
            <a:br>
              <a:rPr lang="en-US" sz="4800" kern="1200">
                <a:solidFill>
                  <a:srgbClr val="FFFFFF"/>
                </a:solidFill>
                <a:latin typeface="+mj-lt"/>
                <a:ea typeface="+mj-ea"/>
                <a:cs typeface="+mj-cs"/>
              </a:rPr>
            </a:br>
            <a:r>
              <a:rPr lang="en-US" sz="4800" kern="1200">
                <a:solidFill>
                  <a:srgbClr val="FFFFFF"/>
                </a:solidFill>
                <a:latin typeface="+mj-lt"/>
                <a:ea typeface="+mj-ea"/>
                <a:cs typeface="+mj-cs"/>
              </a:rPr>
              <a:t>in US</a:t>
            </a:r>
          </a:p>
        </p:txBody>
      </p:sp>
      <p:sp>
        <p:nvSpPr>
          <p:cNvPr id="22" name="Rectangle 21">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145670"/>
            <a:ext cx="2391411" cy="2262108"/>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5" name="Picture 4" descr="Website&#10;&#10;Description automatically generated with low confidence"/>
          <p:cNvPicPr>
            <a:picLocks noChangeAspect="1"/>
          </p:cNvPicPr>
          <p:nvPr/>
        </p:nvPicPr>
        <p:blipFill rotWithShape="1">
          <a:blip r:embed="rId3"/>
          <a:srcRect r="-1" b="23465"/>
          <a:stretch/>
        </p:blipFill>
        <p:spPr>
          <a:xfrm>
            <a:off x="4517533" y="450220"/>
            <a:ext cx="7193285" cy="3537183"/>
          </a:xfrm>
          <a:prstGeom prst="rect">
            <a:avLst/>
          </a:prstGeom>
          <a:solidFill>
            <a:srgbClr val="FFFFFF">
              <a:shade val="85000"/>
            </a:srgbClr>
          </a:solidFill>
        </p:spPr>
      </p:pic>
      <p:sp>
        <p:nvSpPr>
          <p:cNvPr id="24" name="Rectangle 23">
            <a:extLst>
              <a:ext uri="{FF2B5EF4-FFF2-40B4-BE49-F238E27FC236}">
                <a16:creationId xmlns:a16="http://schemas.microsoft.com/office/drawing/2014/main" id="{736FE8F5-3FB3-48E6-995A-0B23EE9E1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8353" y="4146797"/>
            <a:ext cx="1351062" cy="1060960"/>
          </a:xfrm>
          <a:prstGeom prst="rect">
            <a:avLst/>
          </a:prstGeom>
          <a:solidFill>
            <a:srgbClr val="456FA0">
              <a:alpha val="20000"/>
            </a:srgbClr>
          </a:solidFill>
          <a:ln w="25400">
            <a:solidFill>
              <a:srgbClr val="456FA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sp>
        <p:nvSpPr>
          <p:cNvPr id="26" name="Rectangle 25">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5350513"/>
            <a:ext cx="1351062" cy="1060960"/>
          </a:xfrm>
          <a:prstGeom prst="rect">
            <a:avLst/>
          </a:prstGeom>
          <a:solidFill>
            <a:srgbClr val="456FA0"/>
          </a:solidFill>
          <a:ln w="25400">
            <a:solidFill>
              <a:srgbClr val="456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6" name="Picture 5" descr="Chart, bar chart&#10;&#10;Description automatically generated"/>
          <p:cNvPicPr>
            <a:picLocks noChangeAspect="1"/>
          </p:cNvPicPr>
          <p:nvPr/>
        </p:nvPicPr>
        <p:blipFill rotWithShape="1">
          <a:blip r:embed="rId4"/>
          <a:srcRect l="5761" r="-1" b="-1"/>
          <a:stretch/>
        </p:blipFill>
        <p:spPr>
          <a:xfrm>
            <a:off x="4514870" y="4140329"/>
            <a:ext cx="3517403" cy="2267449"/>
          </a:xfrm>
          <a:prstGeom prst="rect">
            <a:avLst/>
          </a:prstGeom>
          <a:ln>
            <a:noFill/>
          </a:ln>
          <a:effectLst>
            <a:outerShdw blurRad="292100" dist="139700" dir="2700000" algn="tl" rotWithShape="0">
              <a:srgbClr val="333333">
                <a:alpha val="65000"/>
              </a:srgbClr>
            </a:outerShdw>
          </a:effectLst>
        </p:spPr>
      </p:pic>
      <p:pic>
        <p:nvPicPr>
          <p:cNvPr id="4" name="Picture 3" descr="Chart, line chart&#10;&#10;Description automatically generated"/>
          <p:cNvPicPr>
            <a:picLocks noChangeAspect="1"/>
          </p:cNvPicPr>
          <p:nvPr/>
        </p:nvPicPr>
        <p:blipFill rotWithShape="1">
          <a:blip r:embed="rId5"/>
          <a:srcRect r="6" b="4148"/>
          <a:stretch/>
        </p:blipFill>
        <p:spPr>
          <a:xfrm>
            <a:off x="8190524" y="4140327"/>
            <a:ext cx="3517403" cy="22674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4487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4200">
                <a:solidFill>
                  <a:srgbClr val="FFFFFF"/>
                </a:solidFill>
              </a:rPr>
              <a:t>MRSA Prevalence at CMC Ranges from 40 to 54% </a:t>
            </a:r>
          </a:p>
        </p:txBody>
      </p:sp>
      <p:cxnSp>
        <p:nvCxnSpPr>
          <p:cNvPr id="45" name="Straight Connector 44">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2665C49-C363-436E-8482-3AEE9525E036}"/>
              </a:ext>
            </a:extLst>
          </p:cNvPr>
          <p:cNvGrpSpPr>
            <a:grpSpLocks noChangeAspect="1"/>
          </p:cNvGrpSpPr>
          <p:nvPr/>
        </p:nvGrpSpPr>
        <p:grpSpPr>
          <a:xfrm>
            <a:off x="8504565" y="672473"/>
            <a:ext cx="3204019" cy="3345055"/>
            <a:chOff x="258967" y="1158723"/>
            <a:chExt cx="2203817" cy="2300826"/>
          </a:xfrm>
        </p:grpSpPr>
        <p:pic>
          <p:nvPicPr>
            <p:cNvPr id="36" name="Picture 35">
              <a:extLst>
                <a:ext uri="{FF2B5EF4-FFF2-40B4-BE49-F238E27FC236}">
                  <a16:creationId xmlns:a16="http://schemas.microsoft.com/office/drawing/2014/main" id="{31DE60EE-7B43-4AF5-8B5B-64CBEAB86CB5}"/>
                </a:ext>
              </a:extLst>
            </p:cNvPr>
            <p:cNvPicPr>
              <a:picLocks noChangeAspect="1"/>
            </p:cNvPicPr>
            <p:nvPr/>
          </p:nvPicPr>
          <p:blipFill rotWithShape="1">
            <a:blip r:embed="rId2"/>
            <a:srcRect r="57390"/>
            <a:stretch/>
          </p:blipFill>
          <p:spPr>
            <a:xfrm>
              <a:off x="258967" y="1170915"/>
              <a:ext cx="2203817" cy="2288634"/>
            </a:xfrm>
            <a:prstGeom prst="rect">
              <a:avLst/>
            </a:prstGeom>
            <a:ln w="19050">
              <a:solidFill>
                <a:schemeClr val="tx1"/>
              </a:solidFill>
            </a:ln>
          </p:spPr>
        </p:pic>
        <p:pic>
          <p:nvPicPr>
            <p:cNvPr id="40" name="Picture 39">
              <a:extLst>
                <a:ext uri="{FF2B5EF4-FFF2-40B4-BE49-F238E27FC236}">
                  <a16:creationId xmlns:a16="http://schemas.microsoft.com/office/drawing/2014/main" id="{DE0A9870-261A-4A31-91F9-F9D8F47B58C7}"/>
                </a:ext>
              </a:extLst>
            </p:cNvPr>
            <p:cNvPicPr>
              <a:picLocks noChangeAspect="1"/>
            </p:cNvPicPr>
            <p:nvPr/>
          </p:nvPicPr>
          <p:blipFill rotWithShape="1">
            <a:blip r:embed="rId2"/>
            <a:srcRect l="33652" r="31619" b="91498"/>
            <a:stretch/>
          </p:blipFill>
          <p:spPr>
            <a:xfrm>
              <a:off x="460050" y="1158723"/>
              <a:ext cx="2002733" cy="216966"/>
            </a:xfrm>
            <a:prstGeom prst="rect">
              <a:avLst/>
            </a:prstGeom>
            <a:ln w="19050">
              <a:noFill/>
            </a:ln>
          </p:spPr>
        </p:pic>
      </p:grpSp>
      <p:grpSp>
        <p:nvGrpSpPr>
          <p:cNvPr id="37" name="Group 36">
            <a:extLst>
              <a:ext uri="{FF2B5EF4-FFF2-40B4-BE49-F238E27FC236}">
                <a16:creationId xmlns:a16="http://schemas.microsoft.com/office/drawing/2014/main" id="{5B2CA04E-92E8-4BF0-8358-A86ACF72BAF8}"/>
              </a:ext>
            </a:extLst>
          </p:cNvPr>
          <p:cNvGrpSpPr>
            <a:grpSpLocks noChangeAspect="1"/>
          </p:cNvGrpSpPr>
          <p:nvPr/>
        </p:nvGrpSpPr>
        <p:grpSpPr>
          <a:xfrm>
            <a:off x="4465724" y="682068"/>
            <a:ext cx="3260552" cy="3335460"/>
            <a:chOff x="4313258" y="1170915"/>
            <a:chExt cx="2237236" cy="2288634"/>
          </a:xfrm>
        </p:grpSpPr>
        <p:pic>
          <p:nvPicPr>
            <p:cNvPr id="35" name="Picture 34">
              <a:extLst>
                <a:ext uri="{FF2B5EF4-FFF2-40B4-BE49-F238E27FC236}">
                  <a16:creationId xmlns:a16="http://schemas.microsoft.com/office/drawing/2014/main" id="{ED8E5D73-5E89-4B1C-A508-2D9365941C6F}"/>
                </a:ext>
              </a:extLst>
            </p:cNvPr>
            <p:cNvPicPr>
              <a:picLocks noChangeAspect="1"/>
            </p:cNvPicPr>
            <p:nvPr/>
          </p:nvPicPr>
          <p:blipFill rotWithShape="1">
            <a:blip r:embed="rId3"/>
            <a:srcRect r="56989"/>
            <a:stretch/>
          </p:blipFill>
          <p:spPr>
            <a:xfrm>
              <a:off x="4313258" y="1170915"/>
              <a:ext cx="2237236" cy="2288634"/>
            </a:xfrm>
            <a:prstGeom prst="rect">
              <a:avLst/>
            </a:prstGeom>
            <a:ln w="19050">
              <a:solidFill>
                <a:schemeClr val="tx1"/>
              </a:solidFill>
            </a:ln>
          </p:spPr>
        </p:pic>
        <p:pic>
          <p:nvPicPr>
            <p:cNvPr id="42" name="Picture 41">
              <a:extLst>
                <a:ext uri="{FF2B5EF4-FFF2-40B4-BE49-F238E27FC236}">
                  <a16:creationId xmlns:a16="http://schemas.microsoft.com/office/drawing/2014/main" id="{C08BED81-97DD-43B0-B727-6700FEA27789}"/>
                </a:ext>
              </a:extLst>
            </p:cNvPr>
            <p:cNvPicPr>
              <a:picLocks noChangeAspect="1"/>
            </p:cNvPicPr>
            <p:nvPr/>
          </p:nvPicPr>
          <p:blipFill rotWithShape="1">
            <a:blip r:embed="rId3"/>
            <a:srcRect l="36500" t="1843" r="34382" b="91764"/>
            <a:stretch/>
          </p:blipFill>
          <p:spPr>
            <a:xfrm>
              <a:off x="4541520" y="1193811"/>
              <a:ext cx="2008974" cy="194070"/>
            </a:xfrm>
            <a:prstGeom prst="rect">
              <a:avLst/>
            </a:prstGeom>
            <a:ln w="19050">
              <a:noFill/>
            </a:ln>
          </p:spPr>
        </p:pic>
      </p:grpSp>
      <p:grpSp>
        <p:nvGrpSpPr>
          <p:cNvPr id="38" name="Group 37">
            <a:extLst>
              <a:ext uri="{FF2B5EF4-FFF2-40B4-BE49-F238E27FC236}">
                <a16:creationId xmlns:a16="http://schemas.microsoft.com/office/drawing/2014/main" id="{2AC10556-DB7E-4D23-85AC-5EF7BFAF53D2}"/>
              </a:ext>
            </a:extLst>
          </p:cNvPr>
          <p:cNvGrpSpPr>
            <a:grpSpLocks noChangeAspect="1"/>
          </p:cNvGrpSpPr>
          <p:nvPr/>
        </p:nvGrpSpPr>
        <p:grpSpPr>
          <a:xfrm>
            <a:off x="483416" y="695306"/>
            <a:ext cx="3237371" cy="3345055"/>
            <a:chOff x="8423247" y="1170915"/>
            <a:chExt cx="2214958" cy="2288634"/>
          </a:xfrm>
        </p:grpSpPr>
        <p:pic>
          <p:nvPicPr>
            <p:cNvPr id="34" name="Picture 33">
              <a:extLst>
                <a:ext uri="{FF2B5EF4-FFF2-40B4-BE49-F238E27FC236}">
                  <a16:creationId xmlns:a16="http://schemas.microsoft.com/office/drawing/2014/main" id="{47C23ADD-0BE5-440A-89A3-B8FC626067F6}"/>
                </a:ext>
              </a:extLst>
            </p:cNvPr>
            <p:cNvPicPr>
              <a:picLocks noChangeAspect="1"/>
            </p:cNvPicPr>
            <p:nvPr/>
          </p:nvPicPr>
          <p:blipFill rotWithShape="1">
            <a:blip r:embed="rId4"/>
            <a:srcRect r="56933"/>
            <a:stretch/>
          </p:blipFill>
          <p:spPr>
            <a:xfrm>
              <a:off x="8423247" y="1170915"/>
              <a:ext cx="2214958" cy="2288634"/>
            </a:xfrm>
            <a:prstGeom prst="rect">
              <a:avLst/>
            </a:prstGeom>
            <a:ln w="19050">
              <a:solidFill>
                <a:schemeClr val="tx1"/>
              </a:solidFill>
            </a:ln>
          </p:spPr>
        </p:pic>
        <p:pic>
          <p:nvPicPr>
            <p:cNvPr id="44" name="Picture 43">
              <a:extLst>
                <a:ext uri="{FF2B5EF4-FFF2-40B4-BE49-F238E27FC236}">
                  <a16:creationId xmlns:a16="http://schemas.microsoft.com/office/drawing/2014/main" id="{711354EA-5BC1-4B57-8915-D2A33AAA892A}"/>
                </a:ext>
              </a:extLst>
            </p:cNvPr>
            <p:cNvPicPr>
              <a:picLocks noChangeAspect="1"/>
            </p:cNvPicPr>
            <p:nvPr/>
          </p:nvPicPr>
          <p:blipFill rotWithShape="1">
            <a:blip r:embed="rId4"/>
            <a:srcRect l="35349" r="31756" b="91764"/>
            <a:stretch/>
          </p:blipFill>
          <p:spPr>
            <a:xfrm>
              <a:off x="8613648" y="1170915"/>
              <a:ext cx="2024556" cy="213347"/>
            </a:xfrm>
            <a:prstGeom prst="rect">
              <a:avLst/>
            </a:prstGeom>
            <a:ln w="19050">
              <a:noFill/>
            </a:ln>
          </p:spPr>
        </p:pic>
      </p:grpSp>
    </p:spTree>
    <p:extLst>
      <p:ext uri="{BB962C8B-B14F-4D97-AF65-F5344CB8AC3E}">
        <p14:creationId xmlns:p14="http://schemas.microsoft.com/office/powerpoint/2010/main" val="2311973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2" name="Rectangle 70">
            <a:extLst>
              <a:ext uri="{FF2B5EF4-FFF2-40B4-BE49-F238E27FC236}">
                <a16:creationId xmlns:a16="http://schemas.microsoft.com/office/drawing/2014/main" id="{C0BFBD50-06CE-42F1-9AB9-3D9079057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622293" y="638144"/>
            <a:ext cx="4953934" cy="922801"/>
          </a:xfrm>
        </p:spPr>
        <p:txBody>
          <a:bodyPr>
            <a:normAutofit/>
          </a:bodyPr>
          <a:lstStyle/>
          <a:p>
            <a:r>
              <a:rPr lang="en-US" sz="4800" dirty="0"/>
              <a:t>Case 2</a:t>
            </a:r>
          </a:p>
        </p:txBody>
      </p:sp>
      <p:sp>
        <p:nvSpPr>
          <p:cNvPr id="17413" name="Rectangle 72">
            <a:extLst>
              <a:ext uri="{FF2B5EF4-FFF2-40B4-BE49-F238E27FC236}">
                <a16:creationId xmlns:a16="http://schemas.microsoft.com/office/drawing/2014/main" id="{787900AF-3ED0-4C02-A309-3984EBBD2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20">
            <a:extLst>
              <a:ext uri="{FF2B5EF4-FFF2-40B4-BE49-F238E27FC236}">
                <a16:creationId xmlns:a16="http://schemas.microsoft.com/office/drawing/2014/main" id="{8DEDEE5C-3126-4336-A7D4-9277AF5A0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138" y="559407"/>
            <a:ext cx="5109725"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Drew cartoon Obi-Wan Kenobi :) : StarWar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08" t="-2769" r="4503"/>
          <a:stretch/>
        </p:blipFill>
        <p:spPr bwMode="auto">
          <a:xfrm>
            <a:off x="614749" y="669397"/>
            <a:ext cx="4988114" cy="5548524"/>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477514" y="1780164"/>
            <a:ext cx="4953933" cy="4518430"/>
          </a:xfrm>
        </p:spPr>
        <p:txBody>
          <a:bodyPr>
            <a:normAutofit lnSpcReduction="10000"/>
          </a:bodyPr>
          <a:lstStyle/>
          <a:p>
            <a:r>
              <a:rPr lang="en-US" sz="2400" dirty="0"/>
              <a:t>Ben is a 92-year-old male with history of HTN who presents from his SNF with shortness of breath and AMS</a:t>
            </a:r>
          </a:p>
          <a:p>
            <a:r>
              <a:rPr lang="en-US" sz="2400" dirty="0"/>
              <a:t>Vitals: HR 104, BP 112/74, RR 32, afebrile, SpO2 87% on RA</a:t>
            </a:r>
          </a:p>
          <a:p>
            <a:r>
              <a:rPr lang="en-US" sz="2400" dirty="0"/>
              <a:t>Imaging shows </a:t>
            </a:r>
            <a:r>
              <a:rPr lang="en-US" sz="2400" dirty="0" err="1"/>
              <a:t>multilobar</a:t>
            </a:r>
            <a:r>
              <a:rPr lang="en-US" sz="2400" dirty="0"/>
              <a:t> infiltrates</a:t>
            </a:r>
          </a:p>
          <a:p>
            <a:r>
              <a:rPr lang="en-US" sz="2400" dirty="0"/>
              <a:t>Hypoxia improved on 4L O2 via NC</a:t>
            </a:r>
          </a:p>
          <a:p>
            <a:r>
              <a:rPr lang="en-US" sz="2400" dirty="0"/>
              <a:t>Sent blood cultures, started vancomycin, piperacillin-tazobactam, and azithromycin, admitted to MICU for close monitoring</a:t>
            </a:r>
          </a:p>
        </p:txBody>
      </p:sp>
      <p:pic>
        <p:nvPicPr>
          <p:cNvPr id="1026" name="Picture 2" descr="R2d2 Clipart, Transparent PNG Clipart Images Free Download - ClipartMax">
            <a:extLst>
              <a:ext uri="{FF2B5EF4-FFF2-40B4-BE49-F238E27FC236}">
                <a16:creationId xmlns:a16="http://schemas.microsoft.com/office/drawing/2014/main" id="{DBAB07F3-DF02-468D-9856-6152026FD0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470" b="93217" l="4333" r="92000">
                        <a14:foregroundMark x1="11333" y1="36980" x2="11333" y2="36980"/>
                        <a14:foregroundMark x1="20000" y1="37856" x2="20000" y2="37856"/>
                        <a14:foregroundMark x1="16667" y1="54923" x2="16667" y2="54923"/>
                        <a14:foregroundMark x1="16667" y1="60832" x2="16667" y2="60832"/>
                        <a14:foregroundMark x1="15000" y1="65208" x2="15000" y2="65208"/>
                        <a14:foregroundMark x1="17667" y1="72867" x2="17667" y2="72867"/>
                        <a14:foregroundMark x1="16667" y1="77024" x2="16667" y2="77024"/>
                        <a14:foregroundMark x1="24000" y1="77024" x2="24000" y2="77024"/>
                        <a14:foregroundMark x1="24333" y1="68053" x2="24333" y2="68053"/>
                        <a14:foregroundMark x1="23000" y1="67396" x2="23000" y2="67396"/>
                        <a14:foregroundMark x1="17333" y1="65427" x2="17333" y2="65427"/>
                        <a14:foregroundMark x1="13000" y1="55142" x2="13000" y2="55142"/>
                        <a14:foregroundMark x1="22000" y1="44201" x2="22000" y2="44201"/>
                        <a14:foregroundMark x1="36667" y1="45514" x2="36667" y2="45514"/>
                        <a14:foregroundMark x1="46667" y1="55142" x2="47333" y2="55580"/>
                        <a14:foregroundMark x1="71667" y1="56893" x2="71667" y2="56893"/>
                        <a14:foregroundMark x1="61667" y1="53173" x2="61667" y2="53173"/>
                        <a14:foregroundMark x1="58000" y1="63676" x2="58000" y2="63676"/>
                        <a14:foregroundMark x1="64000" y1="65646" x2="64000" y2="65646"/>
                        <a14:foregroundMark x1="72000" y1="65646" x2="72000" y2="65646"/>
                        <a14:foregroundMark x1="78333" y1="64770" x2="78333" y2="64770"/>
                        <a14:foregroundMark x1="82333" y1="68271" x2="82333" y2="68271"/>
                        <a14:foregroundMark x1="81667" y1="59737" x2="81667" y2="59737"/>
                        <a14:foregroundMark x1="83667" y1="33260" x2="83667" y2="33260"/>
                        <a14:foregroundMark x1="82000" y1="35667" x2="82000" y2="35667"/>
                        <a14:foregroundMark x1="74333" y1="35011" x2="74333" y2="35011"/>
                        <a14:foregroundMark x1="77333" y1="28884" x2="77333" y2="28884"/>
                        <a14:foregroundMark x1="79333" y1="30635" x2="79333" y2="30635"/>
                        <a14:foregroundMark x1="74667" y1="38512" x2="74667" y2="38512"/>
                        <a14:foregroundMark x1="74667" y1="47265" x2="74667" y2="47265"/>
                        <a14:foregroundMark x1="76000" y1="53829" x2="76000" y2="53829"/>
                        <a14:foregroundMark x1="76667" y1="58425" x2="76667" y2="58425"/>
                        <a14:foregroundMark x1="76667" y1="62801" x2="76667" y2="62801"/>
                        <a14:foregroundMark x1="81667" y1="76586" x2="81667" y2="76586"/>
                        <a14:foregroundMark x1="88000" y1="80525" x2="88000" y2="80525"/>
                        <a14:foregroundMark x1="92000" y1="83370" x2="92000" y2="83370"/>
                        <a14:foregroundMark x1="74667" y1="83807" x2="74667" y2="83807"/>
                        <a14:foregroundMark x1="71333" y1="78775" x2="71333" y2="78775"/>
                        <a14:foregroundMark x1="74000" y1="75274" x2="74000" y2="75274"/>
                        <a14:foregroundMark x1="26000" y1="86652" x2="26000" y2="86652"/>
                        <a14:foregroundMark x1="27000" y1="93654" x2="27000" y2="93654"/>
                        <a14:foregroundMark x1="20667" y1="91466" x2="20667" y2="91466"/>
                        <a14:foregroundMark x1="13333" y1="89716" x2="13333" y2="89716"/>
                        <a14:foregroundMark x1="12333" y1="84245" x2="12333" y2="84245"/>
                        <a14:foregroundMark x1="22667" y1="86433" x2="22667" y2="86433"/>
                        <a14:foregroundMark x1="34667" y1="71772" x2="34667" y2="71772"/>
                        <a14:foregroundMark x1="42667" y1="71772" x2="42667" y2="71772"/>
                        <a14:foregroundMark x1="52333" y1="72429" x2="52333" y2="72429"/>
                        <a14:foregroundMark x1="56667" y1="72648" x2="56667" y2="72648"/>
                        <a14:foregroundMark x1="68000" y1="71772" x2="68000" y2="71772"/>
                        <a14:foregroundMark x1="72000" y1="70022" x2="72000" y2="70022"/>
                        <a14:foregroundMark x1="74667" y1="69147" x2="74667" y2="69147"/>
                        <a14:foregroundMark x1="76000" y1="67177" x2="76000" y2="67177"/>
                        <a14:foregroundMark x1="39333" y1="57987" x2="39333" y2="57987"/>
                        <a14:foregroundMark x1="41667" y1="60613" x2="41667" y2="60613"/>
                        <a14:foregroundMark x1="41333" y1="62144" x2="40667" y2="63020"/>
                        <a14:foregroundMark x1="35000" y1="63895" x2="35000" y2="63895"/>
                        <a14:foregroundMark x1="34000" y1="64989" x2="34000" y2="64989"/>
                        <a14:foregroundMark x1="35000" y1="67396" x2="35000" y2="68053"/>
                        <a14:foregroundMark x1="37000" y1="68490" x2="37000" y2="68490"/>
                        <a14:foregroundMark x1="34000" y1="56893" x2="34000" y2="56893"/>
                        <a14:foregroundMark x1="26667" y1="52954" x2="26667" y2="52954"/>
                        <a14:foregroundMark x1="26667" y1="52954" x2="26667" y2="52954"/>
                        <a14:foregroundMark x1="27000" y1="47921" x2="27000" y2="47921"/>
                        <a14:foregroundMark x1="27000" y1="46389" x2="27000" y2="46389"/>
                        <a14:foregroundMark x1="45333" y1="5689" x2="45333" y2="5689"/>
                        <a14:foregroundMark x1="27000" y1="37637" x2="27000" y2="37637"/>
                        <a14:foregroundMark x1="29333" y1="40919" x2="29333" y2="40919"/>
                        <a14:foregroundMark x1="32000" y1="43764" x2="32000" y2="43764"/>
                        <a14:foregroundMark x1="33333" y1="47702" x2="33333" y2="48140"/>
                        <a14:foregroundMark x1="33333" y1="50985" x2="33333" y2="51641"/>
                        <a14:foregroundMark x1="31000" y1="53392" x2="31000" y2="53392"/>
                        <a14:foregroundMark x1="22667" y1="82713" x2="22667" y2="82713"/>
                        <a14:foregroundMark x1="77333" y1="71116" x2="77333" y2="71116"/>
                        <a14:foregroundMark x1="4333" y1="86214" x2="4333" y2="86214"/>
                        <a14:foregroundMark x1="13000" y1="92779" x2="13000" y2="92779"/>
                        <a14:foregroundMark x1="10333" y1="91466" x2="10333" y2="91466"/>
                        <a14:foregroundMark x1="11667" y1="91466" x2="11667" y2="91466"/>
                        <a14:foregroundMark x1="12000" y1="91685" x2="12000" y2="91685"/>
                        <a14:backgroundMark x1="24333" y1="96499" x2="24333" y2="96499"/>
                        <a14:backgroundMark x1="24000" y1="96499" x2="24000" y2="96499"/>
                        <a14:backgroundMark x1="24000" y1="96280" x2="24000" y2="96280"/>
                      </a14:backgroundRemoval>
                    </a14:imgEffect>
                    <a14:imgEffect>
                      <a14:artisticFilmGrain/>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rot="281167" flipH="1">
            <a:off x="10469880" y="4454726"/>
            <a:ext cx="1497606" cy="2281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191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4C0946-7968-44ED-A6A4-F5435EB12F3D}"/>
              </a:ext>
            </a:extLst>
          </p:cNvPr>
          <p:cNvSpPr/>
          <p:nvPr/>
        </p:nvSpPr>
        <p:spPr>
          <a:xfrm>
            <a:off x="325121" y="251784"/>
            <a:ext cx="11541759" cy="635443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Anti-MRSA Agents</a:t>
            </a:r>
            <a:endParaRPr lang="en-US" i="1" dirty="0"/>
          </a:p>
        </p:txBody>
      </p:sp>
      <p:sp>
        <p:nvSpPr>
          <p:cNvPr id="3" name="Content Placeholder 2"/>
          <p:cNvSpPr>
            <a:spLocks noGrp="1"/>
          </p:cNvSpPr>
          <p:nvPr>
            <p:ph type="body" idx="1"/>
          </p:nvPr>
        </p:nvSpPr>
        <p:spPr>
          <a:xfrm>
            <a:off x="839788" y="1505672"/>
            <a:ext cx="5157787" cy="823912"/>
          </a:xfrm>
        </p:spPr>
        <p:txBody>
          <a:bodyPr>
            <a:normAutofit/>
          </a:bodyPr>
          <a:lstStyle/>
          <a:p>
            <a:pPr algn="ctr"/>
            <a:r>
              <a:rPr lang="en-US" sz="3200" dirty="0"/>
              <a:t>Intravenous Agents</a:t>
            </a:r>
          </a:p>
        </p:txBody>
      </p:sp>
      <p:sp>
        <p:nvSpPr>
          <p:cNvPr id="4" name="Content Placeholder 3"/>
          <p:cNvSpPr>
            <a:spLocks noGrp="1"/>
          </p:cNvSpPr>
          <p:nvPr>
            <p:ph sz="half" idx="2"/>
          </p:nvPr>
        </p:nvSpPr>
        <p:spPr/>
        <p:txBody>
          <a:bodyPr>
            <a:normAutofit/>
          </a:bodyPr>
          <a:lstStyle/>
          <a:p>
            <a:r>
              <a:rPr lang="en-US" dirty="0"/>
              <a:t>Vancomycin </a:t>
            </a:r>
          </a:p>
          <a:p>
            <a:r>
              <a:rPr lang="en-US" dirty="0" err="1"/>
              <a:t>Daptomycin</a:t>
            </a:r>
            <a:endParaRPr lang="en-US" dirty="0"/>
          </a:p>
          <a:p>
            <a:r>
              <a:rPr lang="en-US" dirty="0" err="1"/>
              <a:t>Ceftaroline</a:t>
            </a:r>
            <a:endParaRPr lang="en-US" dirty="0"/>
          </a:p>
          <a:p>
            <a:r>
              <a:rPr lang="en-US" dirty="0" err="1"/>
              <a:t>Tigecycline</a:t>
            </a:r>
            <a:r>
              <a:rPr lang="en-US" dirty="0"/>
              <a:t>, </a:t>
            </a:r>
            <a:r>
              <a:rPr lang="en-US" dirty="0" err="1"/>
              <a:t>Eravacycline</a:t>
            </a:r>
            <a:endParaRPr lang="en-US" dirty="0"/>
          </a:p>
          <a:p>
            <a:r>
              <a:rPr lang="en-US" dirty="0"/>
              <a:t>Dalbavancin, </a:t>
            </a:r>
            <a:r>
              <a:rPr lang="en-US" dirty="0" err="1"/>
              <a:t>Oritavancin</a:t>
            </a:r>
            <a:endParaRPr lang="en-US" dirty="0"/>
          </a:p>
          <a:p>
            <a:endParaRPr lang="en-US" dirty="0"/>
          </a:p>
          <a:p>
            <a:endParaRPr lang="en-US" dirty="0"/>
          </a:p>
        </p:txBody>
      </p:sp>
      <p:sp>
        <p:nvSpPr>
          <p:cNvPr id="6" name="Text Placeholder 5"/>
          <p:cNvSpPr>
            <a:spLocks noGrp="1"/>
          </p:cNvSpPr>
          <p:nvPr>
            <p:ph type="body" sz="quarter" idx="3"/>
          </p:nvPr>
        </p:nvSpPr>
        <p:spPr>
          <a:xfrm>
            <a:off x="6172200" y="1505672"/>
            <a:ext cx="5183188" cy="823912"/>
          </a:xfrm>
        </p:spPr>
        <p:txBody>
          <a:bodyPr>
            <a:normAutofit/>
          </a:bodyPr>
          <a:lstStyle/>
          <a:p>
            <a:pPr algn="ctr"/>
            <a:r>
              <a:rPr lang="en-US" sz="3200" dirty="0"/>
              <a:t>Oral Agents</a:t>
            </a:r>
          </a:p>
        </p:txBody>
      </p:sp>
      <p:sp>
        <p:nvSpPr>
          <p:cNvPr id="7" name="Content Placeholder 6"/>
          <p:cNvSpPr>
            <a:spLocks noGrp="1"/>
          </p:cNvSpPr>
          <p:nvPr>
            <p:ph sz="quarter" idx="4"/>
          </p:nvPr>
        </p:nvSpPr>
        <p:spPr/>
        <p:txBody>
          <a:bodyPr/>
          <a:lstStyle/>
          <a:p>
            <a:r>
              <a:rPr lang="en-US" dirty="0"/>
              <a:t>Doxycycline</a:t>
            </a:r>
          </a:p>
          <a:p>
            <a:r>
              <a:rPr lang="en-US" dirty="0"/>
              <a:t>Trimethoprim-Sulfamethoxazole</a:t>
            </a:r>
          </a:p>
          <a:p>
            <a:r>
              <a:rPr lang="en-US" dirty="0"/>
              <a:t>Linezolid </a:t>
            </a:r>
          </a:p>
          <a:p>
            <a:r>
              <a:rPr lang="en-US" dirty="0"/>
              <a:t>Clindamycin</a:t>
            </a:r>
          </a:p>
          <a:p>
            <a:pPr marL="285750" indent="-285750"/>
            <a:r>
              <a:rPr lang="en-US" dirty="0"/>
              <a:t>Fluoroquinolones</a:t>
            </a:r>
          </a:p>
          <a:p>
            <a:pPr marL="285750" indent="-285750"/>
            <a:r>
              <a:rPr lang="en-US" dirty="0"/>
              <a:t>Rifampin</a:t>
            </a:r>
          </a:p>
          <a:p>
            <a:endParaRPr lang="en-US" dirty="0"/>
          </a:p>
        </p:txBody>
      </p:sp>
    </p:spTree>
    <p:extLst>
      <p:ext uri="{BB962C8B-B14F-4D97-AF65-F5344CB8AC3E}">
        <p14:creationId xmlns:p14="http://schemas.microsoft.com/office/powerpoint/2010/main" val="1019047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81429B-F7D9-41E1-8DA0-73483674BEE3}"/>
              </a:ext>
            </a:extLst>
          </p:cNvPr>
          <p:cNvSpPr/>
          <p:nvPr/>
        </p:nvSpPr>
        <p:spPr>
          <a:xfrm>
            <a:off x="325121" y="251784"/>
            <a:ext cx="11541759" cy="635443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Anti-MRSA Agents</a:t>
            </a:r>
            <a:endParaRPr lang="en-US" i="1" dirty="0"/>
          </a:p>
        </p:txBody>
      </p:sp>
      <p:sp>
        <p:nvSpPr>
          <p:cNvPr id="3" name="Content Placeholder 2"/>
          <p:cNvSpPr>
            <a:spLocks noGrp="1"/>
          </p:cNvSpPr>
          <p:nvPr>
            <p:ph type="body" idx="1"/>
          </p:nvPr>
        </p:nvSpPr>
        <p:spPr>
          <a:xfrm>
            <a:off x="839788" y="1518409"/>
            <a:ext cx="5157787" cy="823912"/>
          </a:xfrm>
        </p:spPr>
        <p:txBody>
          <a:bodyPr>
            <a:normAutofit/>
          </a:bodyPr>
          <a:lstStyle/>
          <a:p>
            <a:pPr algn="ctr"/>
            <a:r>
              <a:rPr lang="en-US" sz="3200" dirty="0"/>
              <a:t>Intravenous Agents</a:t>
            </a:r>
          </a:p>
        </p:txBody>
      </p:sp>
      <p:sp>
        <p:nvSpPr>
          <p:cNvPr id="4" name="Content Placeholder 3"/>
          <p:cNvSpPr>
            <a:spLocks noGrp="1"/>
          </p:cNvSpPr>
          <p:nvPr>
            <p:ph sz="half" idx="2"/>
          </p:nvPr>
        </p:nvSpPr>
        <p:spPr/>
        <p:txBody>
          <a:bodyPr>
            <a:normAutofit/>
          </a:bodyPr>
          <a:lstStyle/>
          <a:p>
            <a:r>
              <a:rPr lang="en-US" sz="5400" dirty="0"/>
              <a:t>Vancomycin</a:t>
            </a:r>
            <a:r>
              <a:rPr lang="en-US" sz="6600" dirty="0"/>
              <a:t> </a:t>
            </a:r>
          </a:p>
          <a:p>
            <a:r>
              <a:rPr lang="en-US" dirty="0" err="1"/>
              <a:t>Daptomycin</a:t>
            </a:r>
            <a:endParaRPr lang="en-US" dirty="0"/>
          </a:p>
          <a:p>
            <a:r>
              <a:rPr lang="en-US" sz="2400" dirty="0" err="1"/>
              <a:t>Ceftaroline</a:t>
            </a:r>
            <a:endParaRPr lang="en-US" sz="2400" dirty="0"/>
          </a:p>
          <a:p>
            <a:r>
              <a:rPr lang="en-US" sz="1800" dirty="0" err="1"/>
              <a:t>Tigecycline</a:t>
            </a:r>
            <a:r>
              <a:rPr lang="en-US" sz="1800" dirty="0"/>
              <a:t>, </a:t>
            </a:r>
            <a:r>
              <a:rPr lang="en-US" sz="1800" dirty="0" err="1"/>
              <a:t>Eravacycline</a:t>
            </a:r>
            <a:endParaRPr lang="en-US" sz="1800" dirty="0"/>
          </a:p>
          <a:p>
            <a:r>
              <a:rPr lang="en-US" sz="1600" dirty="0"/>
              <a:t>Dalbavancin, </a:t>
            </a:r>
            <a:r>
              <a:rPr lang="en-US" sz="1600" dirty="0" err="1"/>
              <a:t>Oritavancin</a:t>
            </a:r>
            <a:endParaRPr lang="en-US" sz="1600" dirty="0"/>
          </a:p>
          <a:p>
            <a:endParaRPr lang="en-US" sz="1600" dirty="0"/>
          </a:p>
          <a:p>
            <a:endParaRPr lang="en-US" dirty="0"/>
          </a:p>
        </p:txBody>
      </p:sp>
      <p:sp>
        <p:nvSpPr>
          <p:cNvPr id="6" name="Text Placeholder 5"/>
          <p:cNvSpPr>
            <a:spLocks noGrp="1"/>
          </p:cNvSpPr>
          <p:nvPr>
            <p:ph type="body" sz="quarter" idx="3"/>
          </p:nvPr>
        </p:nvSpPr>
        <p:spPr>
          <a:xfrm>
            <a:off x="6175955" y="1518409"/>
            <a:ext cx="5183188" cy="823912"/>
          </a:xfrm>
        </p:spPr>
        <p:txBody>
          <a:bodyPr>
            <a:normAutofit/>
          </a:bodyPr>
          <a:lstStyle/>
          <a:p>
            <a:pPr algn="ctr"/>
            <a:r>
              <a:rPr lang="en-US" sz="3200" dirty="0"/>
              <a:t>Oral Agents</a:t>
            </a:r>
          </a:p>
        </p:txBody>
      </p:sp>
      <p:sp>
        <p:nvSpPr>
          <p:cNvPr id="7" name="Content Placeholder 6"/>
          <p:cNvSpPr>
            <a:spLocks noGrp="1"/>
          </p:cNvSpPr>
          <p:nvPr>
            <p:ph sz="quarter" idx="4"/>
          </p:nvPr>
        </p:nvSpPr>
        <p:spPr>
          <a:xfrm>
            <a:off x="5997575" y="2505075"/>
            <a:ext cx="5727468" cy="3684588"/>
          </a:xfrm>
        </p:spPr>
        <p:txBody>
          <a:bodyPr/>
          <a:lstStyle/>
          <a:p>
            <a:r>
              <a:rPr lang="en-US" sz="3200" dirty="0"/>
              <a:t>Doxycycline</a:t>
            </a:r>
          </a:p>
          <a:p>
            <a:r>
              <a:rPr lang="en-US" sz="3200" dirty="0"/>
              <a:t>Trimethoprim-Sulfamethoxazole</a:t>
            </a:r>
          </a:p>
          <a:p>
            <a:r>
              <a:rPr lang="en-US" sz="2400" dirty="0"/>
              <a:t>Linezolid</a:t>
            </a:r>
            <a:r>
              <a:rPr lang="en-US" dirty="0"/>
              <a:t> </a:t>
            </a:r>
          </a:p>
          <a:p>
            <a:r>
              <a:rPr lang="en-US" strike="sngStrike" dirty="0"/>
              <a:t>Clindamycin</a:t>
            </a:r>
          </a:p>
          <a:p>
            <a:pPr marL="285750" indent="-285750"/>
            <a:r>
              <a:rPr lang="en-US" strike="sngStrike" dirty="0"/>
              <a:t>Fluoroquinolones</a:t>
            </a:r>
          </a:p>
          <a:p>
            <a:pPr marL="285750" indent="-285750"/>
            <a:r>
              <a:rPr lang="en-US" strike="sngStrike" dirty="0"/>
              <a:t>Rifampin</a:t>
            </a:r>
          </a:p>
          <a:p>
            <a:endParaRPr lang="en-US" dirty="0"/>
          </a:p>
        </p:txBody>
      </p:sp>
    </p:spTree>
    <p:extLst>
      <p:ext uri="{BB962C8B-B14F-4D97-AF65-F5344CB8AC3E}">
        <p14:creationId xmlns:p14="http://schemas.microsoft.com/office/powerpoint/2010/main" val="3630956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4256" y="516804"/>
            <a:ext cx="6594189" cy="1625210"/>
          </a:xfrm>
        </p:spPr>
        <p:txBody>
          <a:bodyPr>
            <a:normAutofit/>
          </a:bodyPr>
          <a:lstStyle/>
          <a:p>
            <a:r>
              <a:rPr lang="en-US">
                <a:solidFill>
                  <a:srgbClr val="FFFFFF"/>
                </a:solidFill>
              </a:rPr>
              <a:t>“Vanquish”</a:t>
            </a:r>
          </a:p>
        </p:txBody>
      </p:sp>
      <p:sp>
        <p:nvSpPr>
          <p:cNvPr id="12" name="Rectangle 11">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566744" y="2740054"/>
            <a:ext cx="6579910" cy="3487352"/>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8029319" y="917725"/>
            <a:ext cx="3424739" cy="4852362"/>
          </a:xfrm>
        </p:spPr>
        <p:txBody>
          <a:bodyPr anchor="ctr">
            <a:normAutofit/>
          </a:bodyPr>
          <a:lstStyle/>
          <a:p>
            <a:r>
              <a:rPr lang="en-US" sz="3200" dirty="0">
                <a:solidFill>
                  <a:srgbClr val="FFFFFF"/>
                </a:solidFill>
              </a:rPr>
              <a:t>Vancomycin identified by Eli Lilly in 1952 </a:t>
            </a:r>
          </a:p>
          <a:p>
            <a:pPr>
              <a:spcBef>
                <a:spcPts val="1200"/>
              </a:spcBef>
            </a:pPr>
            <a:r>
              <a:rPr lang="en-US" sz="3200" i="1" dirty="0" err="1">
                <a:solidFill>
                  <a:srgbClr val="FFFFFF"/>
                </a:solidFill>
              </a:rPr>
              <a:t>Amycolatopsis</a:t>
            </a:r>
            <a:r>
              <a:rPr lang="en-US" sz="3200" i="1" dirty="0">
                <a:solidFill>
                  <a:srgbClr val="FFFFFF"/>
                </a:solidFill>
              </a:rPr>
              <a:t> (Streptomyces) </a:t>
            </a:r>
            <a:r>
              <a:rPr lang="en-US" sz="3200" i="1" dirty="0" err="1">
                <a:solidFill>
                  <a:srgbClr val="FFFFFF"/>
                </a:solidFill>
              </a:rPr>
              <a:t>orientalis</a:t>
            </a:r>
            <a:r>
              <a:rPr lang="en-US" sz="3200" dirty="0">
                <a:solidFill>
                  <a:srgbClr val="FFFFFF"/>
                </a:solidFill>
              </a:rPr>
              <a:t> in Borneo dirt</a:t>
            </a:r>
          </a:p>
        </p:txBody>
      </p:sp>
      <p:sp>
        <p:nvSpPr>
          <p:cNvPr id="9" name="TextBox 8">
            <a:extLst>
              <a:ext uri="{FF2B5EF4-FFF2-40B4-BE49-F238E27FC236}">
                <a16:creationId xmlns:a16="http://schemas.microsoft.com/office/drawing/2014/main" id="{0E756706-8CB3-40E9-8A61-E4A14A9C8ECE}"/>
              </a:ext>
            </a:extLst>
          </p:cNvPr>
          <p:cNvSpPr txBox="1"/>
          <p:nvPr/>
        </p:nvSpPr>
        <p:spPr>
          <a:xfrm>
            <a:off x="358637" y="6233487"/>
            <a:ext cx="3462713" cy="307777"/>
          </a:xfrm>
          <a:prstGeom prst="rect">
            <a:avLst/>
          </a:prstGeom>
          <a:noFill/>
        </p:spPr>
        <p:txBody>
          <a:bodyPr wrap="square" rtlCol="0">
            <a:spAutoFit/>
          </a:bodyPr>
          <a:lstStyle/>
          <a:p>
            <a:r>
              <a:rPr lang="en-US" sz="1400" dirty="0"/>
              <a:t>Levine </a:t>
            </a:r>
            <a:r>
              <a:rPr lang="en-US" sz="1400" i="1" dirty="0" err="1"/>
              <a:t>Clin</a:t>
            </a:r>
            <a:r>
              <a:rPr lang="en-US" sz="1400" i="1" dirty="0"/>
              <a:t> Infect Dis</a:t>
            </a:r>
            <a:r>
              <a:rPr lang="en-US" sz="1400" dirty="0"/>
              <a:t> 2006</a:t>
            </a:r>
          </a:p>
        </p:txBody>
      </p:sp>
    </p:spTree>
    <p:extLst>
      <p:ext uri="{BB962C8B-B14F-4D97-AF65-F5344CB8AC3E}">
        <p14:creationId xmlns:p14="http://schemas.microsoft.com/office/powerpoint/2010/main" val="721047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2763C6-E812-451B-AD89-5D6238FEEB86}"/>
              </a:ext>
            </a:extLst>
          </p:cNvPr>
          <p:cNvSpPr>
            <a:spLocks noGrp="1"/>
          </p:cNvSpPr>
          <p:nvPr>
            <p:ph type="title"/>
          </p:nvPr>
        </p:nvSpPr>
        <p:spPr>
          <a:xfrm>
            <a:off x="804672" y="640080"/>
            <a:ext cx="3282696" cy="5257800"/>
          </a:xfrm>
        </p:spPr>
        <p:txBody>
          <a:bodyPr>
            <a:normAutofit/>
          </a:bodyPr>
          <a:lstStyle/>
          <a:p>
            <a:r>
              <a:rPr lang="en-US" sz="4800" dirty="0">
                <a:solidFill>
                  <a:schemeClr val="bg1"/>
                </a:solidFill>
              </a:rPr>
              <a:t>Objectives </a:t>
            </a:r>
          </a:p>
        </p:txBody>
      </p:sp>
      <p:sp>
        <p:nvSpPr>
          <p:cNvPr id="20" name="Content Placeholder 2">
            <a:extLst>
              <a:ext uri="{FF2B5EF4-FFF2-40B4-BE49-F238E27FC236}">
                <a16:creationId xmlns:a16="http://schemas.microsoft.com/office/drawing/2014/main" id="{F4972450-8EBC-4116-A154-2BD2B312A798}"/>
              </a:ext>
            </a:extLst>
          </p:cNvPr>
          <p:cNvSpPr>
            <a:spLocks noGrp="1"/>
          </p:cNvSpPr>
          <p:nvPr>
            <p:ph idx="1"/>
          </p:nvPr>
        </p:nvSpPr>
        <p:spPr>
          <a:xfrm>
            <a:off x="5358384" y="1046480"/>
            <a:ext cx="6024654" cy="4851400"/>
          </a:xfrm>
        </p:spPr>
        <p:txBody>
          <a:bodyPr anchor="ctr">
            <a:normAutofit/>
          </a:bodyPr>
          <a:lstStyle/>
          <a:p>
            <a:r>
              <a:rPr lang="en-US" dirty="0"/>
              <a:t>Describe clinical aspects and treatment options for MRSA infections</a:t>
            </a:r>
          </a:p>
          <a:p>
            <a:r>
              <a:rPr lang="en-US" dirty="0"/>
              <a:t>Analyze current utilization of anti-MRSA agents</a:t>
            </a:r>
          </a:p>
          <a:p>
            <a:r>
              <a:rPr lang="en-US" dirty="0"/>
              <a:t>Discuss a rational approach to optimization of anti-MRSA treatment</a:t>
            </a:r>
          </a:p>
          <a:p>
            <a:r>
              <a:rPr lang="en-US" dirty="0"/>
              <a:t>Identify antimicrobial stewardship resources for anti-MRSA treatment</a:t>
            </a:r>
          </a:p>
          <a:p>
            <a:endParaRPr lang="en-US" sz="2400" dirty="0"/>
          </a:p>
        </p:txBody>
      </p:sp>
    </p:spTree>
    <p:extLst>
      <p:ext uri="{BB962C8B-B14F-4D97-AF65-F5344CB8AC3E}">
        <p14:creationId xmlns:p14="http://schemas.microsoft.com/office/powerpoint/2010/main" val="3943420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Indications for Vancomycin Orders at CMC </a:t>
            </a:r>
          </a:p>
        </p:txBody>
      </p:sp>
      <p:graphicFrame>
        <p:nvGraphicFramePr>
          <p:cNvPr id="4" name="Chart 3"/>
          <p:cNvGraphicFramePr>
            <a:graphicFrameLocks/>
          </p:cNvGraphicFramePr>
          <p:nvPr>
            <p:extLst>
              <p:ext uri="{D42A27DB-BD31-4B8C-83A1-F6EECF244321}">
                <p14:modId xmlns:p14="http://schemas.microsoft.com/office/powerpoint/2010/main" val="1643112713"/>
              </p:ext>
            </p:extLst>
          </p:nvPr>
        </p:nvGraphicFramePr>
        <p:xfrm>
          <a:off x="228600" y="1485900"/>
          <a:ext cx="11803380" cy="5006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78238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CMC Vancomycin Use by Unit and Month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1236798"/>
              </p:ext>
            </p:extLst>
          </p:nvPr>
        </p:nvGraphicFramePr>
        <p:xfrm>
          <a:off x="522515" y="1524000"/>
          <a:ext cx="11132456" cy="5087032"/>
        </p:xfrm>
        <a:graphic>
          <a:graphicData uri="http://schemas.openxmlformats.org/drawingml/2006/chart">
            <c:chart xmlns:c="http://schemas.openxmlformats.org/drawingml/2006/chart" xmlns:r="http://schemas.openxmlformats.org/officeDocument/2006/relationships" r:id="rId2"/>
          </a:graphicData>
        </a:graphic>
      </p:graphicFrame>
      <p:grpSp>
        <p:nvGrpSpPr>
          <p:cNvPr id="11" name="Group 10">
            <a:extLst>
              <a:ext uri="{FF2B5EF4-FFF2-40B4-BE49-F238E27FC236}">
                <a16:creationId xmlns:a16="http://schemas.microsoft.com/office/drawing/2014/main" id="{8D2C60EB-2078-4D58-A7EF-F5E1364B783D}"/>
              </a:ext>
            </a:extLst>
          </p:cNvPr>
          <p:cNvGrpSpPr/>
          <p:nvPr/>
        </p:nvGrpSpPr>
        <p:grpSpPr>
          <a:xfrm>
            <a:off x="2553063" y="679609"/>
            <a:ext cx="8737599" cy="5672705"/>
            <a:chOff x="2743200" y="713355"/>
            <a:chExt cx="8737599" cy="5672705"/>
          </a:xfrm>
        </p:grpSpPr>
        <p:pic>
          <p:nvPicPr>
            <p:cNvPr id="12" name="Picture 11">
              <a:extLst>
                <a:ext uri="{FF2B5EF4-FFF2-40B4-BE49-F238E27FC236}">
                  <a16:creationId xmlns:a16="http://schemas.microsoft.com/office/drawing/2014/main" id="{9EDDF4DA-0E24-4A4A-A1E2-2208585E85B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3196" b="95533" l="13093" r="96163">
                          <a14:foregroundMark x1="27991" y1="94330" x2="27991" y2="94330"/>
                          <a14:foregroundMark x1="37698" y1="95361" x2="37698" y2="95361"/>
                          <a14:foregroundMark x1="29120" y1="95704" x2="29120" y2="95704"/>
                          <a14:foregroundMark x1="13318" y1="55326" x2="13318" y2="55326"/>
                          <a14:foregroundMark x1="37923" y1="28007" x2="37923" y2="28007"/>
                          <a14:foregroundMark x1="37246" y1="28007" x2="37246" y2="28007"/>
                          <a14:foregroundMark x1="37472" y1="28007" x2="37472" y2="28007"/>
                          <a14:foregroundMark x1="37923" y1="28351" x2="37923" y2="28351"/>
                          <a14:foregroundMark x1="75621" y1="31271" x2="75621" y2="31271"/>
                          <a14:foregroundMark x1="82393" y1="29210" x2="82393" y2="29210"/>
                          <a14:foregroundMark x1="89842" y1="32302" x2="89842" y2="32302"/>
                          <a14:foregroundMark x1="91874" y1="31443" x2="91874" y2="31443"/>
                          <a14:foregroundMark x1="95937" y1="30756" x2="95937" y2="30756"/>
                          <a14:foregroundMark x1="96163" y1="33333" x2="96163" y2="33333"/>
                          <a14:foregroundMark x1="84650" y1="33333" x2="84650" y2="33333"/>
                          <a14:foregroundMark x1="74944" y1="26632" x2="74944" y2="26632"/>
                          <a14:foregroundMark x1="72686" y1="27320" x2="72686" y2="27320"/>
                          <a14:foregroundMark x1="79233" y1="25945" x2="79233" y2="25945"/>
                          <a14:foregroundMark x1="82619" y1="23196" x2="82619" y2="23196"/>
                          <a14:foregroundMark x1="67720" y1="33505" x2="67720" y2="33505"/>
                          <a14:foregroundMark x1="75169" y1="26460" x2="75169" y2="26460"/>
                          <a14:foregroundMark x1="74041" y1="25430" x2="74041" y2="25430"/>
                          <a14:foregroundMark x1="76749" y1="29381" x2="76749" y2="29381"/>
                          <a14:foregroundMark x1="80813" y1="32818" x2="80813" y2="32818"/>
                          <a14:foregroundMark x1="89842" y1="32302" x2="89842" y2="32302"/>
                          <a14:foregroundMark x1="88036" y1="30928" x2="88036" y2="30928"/>
                          <a14:foregroundMark x1="70655" y1="26804" x2="70655" y2="26804"/>
                          <a14:foregroundMark x1="81941" y1="35739" x2="81941" y2="35739"/>
                          <a14:foregroundMark x1="80813" y1="36082" x2="80813" y2="36082"/>
                          <a14:foregroundMark x1="70203" y1="26976" x2="70203" y2="26976"/>
                          <a14:foregroundMark x1="70655" y1="26632" x2="70655" y2="26632"/>
                          <a14:foregroundMark x1="72460" y1="27320" x2="72460" y2="27320"/>
                          <a14:foregroundMark x1="81490" y1="36254" x2="81490" y2="36254"/>
                          <a14:foregroundMark x1="79458" y1="34708" x2="79458" y2="34708"/>
                          <a14:backgroundMark x1="71783" y1="27835" x2="71783" y2="27835"/>
                          <a14:backgroundMark x1="70880" y1="25945" x2="70880" y2="25945"/>
                          <a14:backgroundMark x1="75169" y1="26289" x2="75169" y2="26289"/>
                          <a14:backgroundMark x1="82844" y1="22165" x2="82844" y2="22165"/>
                          <a14:backgroundMark x1="88036" y1="26804" x2="88036" y2="26804"/>
                          <a14:backgroundMark x1="92551" y1="30584" x2="92551" y2="30584"/>
                          <a14:backgroundMark x1="84650" y1="28694" x2="84650" y2="28694"/>
                          <a14:backgroundMark x1="81038" y1="29038" x2="81038" y2="29038"/>
                          <a14:backgroundMark x1="76298" y1="29210" x2="76298" y2="29210"/>
                          <a14:backgroundMark x1="76749" y1="31271" x2="76749" y2="31271"/>
                          <a14:backgroundMark x1="89842" y1="32818" x2="89842" y2="32818"/>
                          <a14:backgroundMark x1="75847" y1="31100" x2="75847" y2="31100"/>
                          <a14:backgroundMark x1="80587" y1="35739" x2="80587" y2="35739"/>
                          <a14:backgroundMark x1="79684" y1="33677" x2="79684" y2="33677"/>
                          <a14:backgroundMark x1="90068" y1="32818" x2="90068" y2="32818"/>
                          <a14:backgroundMark x1="90293" y1="32302" x2="90293" y2="32302"/>
                        </a14:backgroundRemoval>
                      </a14:imgEffect>
                    </a14:imgLayer>
                  </a14:imgProps>
                </a:ext>
              </a:extLst>
            </a:blip>
            <a:srcRect l="7634" t="17211" r="1570" b="2159"/>
            <a:stretch/>
          </p:blipFill>
          <p:spPr>
            <a:xfrm>
              <a:off x="7649028" y="1915660"/>
              <a:ext cx="3831771" cy="4470400"/>
            </a:xfrm>
            <a:prstGeom prst="rect">
              <a:avLst/>
            </a:prstGeom>
          </p:spPr>
        </p:pic>
        <p:grpSp>
          <p:nvGrpSpPr>
            <p:cNvPr id="13" name="Group 12">
              <a:extLst>
                <a:ext uri="{FF2B5EF4-FFF2-40B4-BE49-F238E27FC236}">
                  <a16:creationId xmlns:a16="http://schemas.microsoft.com/office/drawing/2014/main" id="{529D444C-69DB-4FD5-81B2-57B349562361}"/>
                </a:ext>
              </a:extLst>
            </p:cNvPr>
            <p:cNvGrpSpPr/>
            <p:nvPr/>
          </p:nvGrpSpPr>
          <p:grpSpPr>
            <a:xfrm>
              <a:off x="2743200" y="713355"/>
              <a:ext cx="5384800" cy="2136208"/>
              <a:chOff x="2090057" y="1027906"/>
              <a:chExt cx="5384800" cy="2136208"/>
            </a:xfrm>
          </p:grpSpPr>
          <p:sp>
            <p:nvSpPr>
              <p:cNvPr id="15" name="Cloud Callout 6">
                <a:extLst>
                  <a:ext uri="{FF2B5EF4-FFF2-40B4-BE49-F238E27FC236}">
                    <a16:creationId xmlns:a16="http://schemas.microsoft.com/office/drawing/2014/main" id="{CEA61BCE-037E-4005-B979-BCDEEB418AE9}"/>
                  </a:ext>
                </a:extLst>
              </p:cNvPr>
              <p:cNvSpPr/>
              <p:nvPr/>
            </p:nvSpPr>
            <p:spPr>
              <a:xfrm>
                <a:off x="2090057" y="1027906"/>
                <a:ext cx="5384800" cy="2136208"/>
              </a:xfrm>
              <a:prstGeom prst="cloudCallout">
                <a:avLst>
                  <a:gd name="adj1" fmla="val 34693"/>
                  <a:gd name="adj2" fmla="val 6453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66A5CBA-044D-4B02-A619-C2C85A20DEB6}"/>
                  </a:ext>
                </a:extLst>
              </p:cNvPr>
              <p:cNvSpPr txBox="1"/>
              <p:nvPr/>
            </p:nvSpPr>
            <p:spPr>
              <a:xfrm>
                <a:off x="2714171" y="1680511"/>
                <a:ext cx="4760686" cy="830997"/>
              </a:xfrm>
              <a:prstGeom prst="rect">
                <a:avLst/>
              </a:prstGeom>
              <a:noFill/>
            </p:spPr>
            <p:txBody>
              <a:bodyPr wrap="square" rtlCol="0">
                <a:spAutoFit/>
              </a:bodyPr>
              <a:lstStyle/>
              <a:p>
                <a:r>
                  <a:rPr lang="en-US" sz="4800" dirty="0">
                    <a:latin typeface="Segoe Print" panose="02000600000000000000" pitchFamily="2" charset="0"/>
                  </a:rPr>
                  <a:t>Is that a lot?</a:t>
                </a:r>
              </a:p>
            </p:txBody>
          </p:sp>
        </p:grpSp>
        <p:pic>
          <p:nvPicPr>
            <p:cNvPr id="14" name="Picture 2" descr="Calculator cartoon isolated drawing Royalty Free Vector">
              <a:extLst>
                <a:ext uri="{FF2B5EF4-FFF2-40B4-BE49-F238E27FC236}">
                  <a16:creationId xmlns:a16="http://schemas.microsoft.com/office/drawing/2014/main" id="{C15819A0-274F-4155-B55C-BB8A6E025597}"/>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93" b="90000" l="7300" r="93800">
                          <a14:foregroundMark x1="39400" y1="5463" x2="39400" y2="5463"/>
                          <a14:foregroundMark x1="43900" y1="3611" x2="43900" y2="3611"/>
                          <a14:foregroundMark x1="93800" y1="16852" x2="93800" y2="16852"/>
                          <a14:foregroundMark x1="74400" y1="8333" x2="74400" y2="8333"/>
                          <a14:foregroundMark x1="56300" y1="5185" x2="56300" y2="5185"/>
                          <a14:foregroundMark x1="49300" y1="4630" x2="49300" y2="4630"/>
                          <a14:foregroundMark x1="67900" y1="83426" x2="67900" y2="83426"/>
                          <a14:foregroundMark x1="7300" y1="73796" x2="7300" y2="73796"/>
                          <a14:foregroundMark x1="19700" y1="63889" x2="19700" y2="63889"/>
                          <a14:foregroundMark x1="37700" y1="56574" x2="37700" y2="56574"/>
                          <a14:foregroundMark x1="42800" y1="44259" x2="42800" y2="44259"/>
                          <a14:foregroundMark x1="45100" y1="31481" x2="45100" y2="31481"/>
                          <a14:foregroundMark x1="59700" y1="33333" x2="59700" y2="33333"/>
                          <a14:foregroundMark x1="74100" y1="36944" x2="74100" y2="36944"/>
                          <a14:foregroundMark x1="55500" y1="44259" x2="55500" y2="44259"/>
                          <a14:foregroundMark x1="55800" y1="46667" x2="55800" y2="46667"/>
                          <a14:foregroundMark x1="52400" y1="56019" x2="52400" y2="56019"/>
                          <a14:foregroundMark x1="26800" y1="42222" x2="26800" y2="42222"/>
                          <a14:foregroundMark x1="41400" y1="41389" x2="41400" y2="41389"/>
                          <a14:foregroundMark x1="46800" y1="31019" x2="46800" y2="31019"/>
                          <a14:foregroundMark x1="79400" y1="27037" x2="79400" y2="27037"/>
                        </a14:backgroundRemoval>
                      </a14:imgEffect>
                      <a14:imgEffect>
                        <a14:artisticPaintStrokes/>
                      </a14:imgEffect>
                      <a14:imgEffect>
                        <a14:colorTemperature colorTemp="7200"/>
                      </a14:imgEffect>
                      <a14:imgEffect>
                        <a14:saturation sat="66000"/>
                      </a14:imgEffect>
                    </a14:imgLayer>
                  </a14:imgProps>
                </a:ext>
                <a:ext uri="{28A0092B-C50C-407E-A947-70E740481C1C}">
                  <a14:useLocalDpi xmlns:a14="http://schemas.microsoft.com/office/drawing/2010/main" val="0"/>
                </a:ext>
              </a:extLst>
            </a:blip>
            <a:srcRect b="30292"/>
            <a:stretch/>
          </p:blipFill>
          <p:spPr bwMode="auto">
            <a:xfrm rot="584239">
              <a:off x="9848304" y="3068769"/>
              <a:ext cx="516459" cy="3888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8084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t>Standardized Antimicrobial Administration Ratio</a:t>
            </a:r>
          </a:p>
        </p:txBody>
      </p:sp>
      <p:graphicFrame>
        <p:nvGraphicFramePr>
          <p:cNvPr id="3076" name="Content Placeholder 2">
            <a:extLst>
              <a:ext uri="{FF2B5EF4-FFF2-40B4-BE49-F238E27FC236}">
                <a16:creationId xmlns:a16="http://schemas.microsoft.com/office/drawing/2014/main" id="{6E98310A-AC34-4BF7-B2D6-1343C23BDC37}"/>
              </a:ext>
            </a:extLst>
          </p:cNvPr>
          <p:cNvGraphicFramePr>
            <a:graphicFrameLocks noGrp="1"/>
          </p:cNvGraphicFramePr>
          <p:nvPr>
            <p:ph idx="1"/>
            <p:extLst>
              <p:ext uri="{D42A27DB-BD31-4B8C-83A1-F6EECF244321}">
                <p14:modId xmlns:p14="http://schemas.microsoft.com/office/powerpoint/2010/main" val="2008326660"/>
              </p:ext>
            </p:extLst>
          </p:nvPr>
        </p:nvGraphicFramePr>
        <p:xfrm>
          <a:off x="1424763" y="3351834"/>
          <a:ext cx="9929037" cy="21046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The SAAR equals observed antimicrobial days divided by predicted antimicrobial days."/>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120144" y="1714746"/>
            <a:ext cx="7249965" cy="14602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6709CAC-9052-4075-B143-53770B636208}"/>
              </a:ext>
            </a:extLst>
          </p:cNvPr>
          <p:cNvPicPr>
            <a:picLocks noChangeAspect="1"/>
          </p:cNvPicPr>
          <p:nvPr/>
        </p:nvPicPr>
        <p:blipFill>
          <a:blip r:embed="rId9"/>
          <a:stretch>
            <a:fillRect/>
          </a:stretch>
        </p:blipFill>
        <p:spPr>
          <a:xfrm>
            <a:off x="10124507" y="6027946"/>
            <a:ext cx="1638529" cy="609685"/>
          </a:xfrm>
          <a:prstGeom prst="rect">
            <a:avLst/>
          </a:prstGeom>
        </p:spPr>
      </p:pic>
      <p:pic>
        <p:nvPicPr>
          <p:cNvPr id="11" name="Picture 10">
            <a:extLst>
              <a:ext uri="{FF2B5EF4-FFF2-40B4-BE49-F238E27FC236}">
                <a16:creationId xmlns:a16="http://schemas.microsoft.com/office/drawing/2014/main" id="{10310D6C-8213-42C0-8C7C-9991E1BC8BA3}"/>
              </a:ext>
            </a:extLst>
          </p:cNvPr>
          <p:cNvPicPr>
            <a:picLocks noChangeAspect="1"/>
          </p:cNvPicPr>
          <p:nvPr/>
        </p:nvPicPr>
        <p:blipFill>
          <a:blip r:embed="rId10"/>
          <a:stretch>
            <a:fillRect/>
          </a:stretch>
        </p:blipFill>
        <p:spPr>
          <a:xfrm>
            <a:off x="519476" y="6027946"/>
            <a:ext cx="4534533" cy="581106"/>
          </a:xfrm>
          <a:prstGeom prst="rect">
            <a:avLst/>
          </a:prstGeom>
        </p:spPr>
      </p:pic>
    </p:spTree>
    <p:extLst>
      <p:ext uri="{BB962C8B-B14F-4D97-AF65-F5344CB8AC3E}">
        <p14:creationId xmlns:p14="http://schemas.microsoft.com/office/powerpoint/2010/main" val="4160833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srcRect b="1059"/>
          <a:stretch/>
        </p:blipFill>
        <p:spPr>
          <a:xfrm>
            <a:off x="1220937" y="643467"/>
            <a:ext cx="9750126" cy="5571066"/>
          </a:xfrm>
          <a:prstGeom prst="rect">
            <a:avLst/>
          </a:prstGeom>
        </p:spPr>
      </p:pic>
      <p:pic>
        <p:nvPicPr>
          <p:cNvPr id="14" name="Picture 13">
            <a:extLst>
              <a:ext uri="{FF2B5EF4-FFF2-40B4-BE49-F238E27FC236}">
                <a16:creationId xmlns:a16="http://schemas.microsoft.com/office/drawing/2014/main" id="{7FA5AF67-E0C9-430A-BEE4-3A219509F89F}"/>
              </a:ext>
            </a:extLst>
          </p:cNvPr>
          <p:cNvPicPr>
            <a:picLocks noChangeAspect="1"/>
          </p:cNvPicPr>
          <p:nvPr/>
        </p:nvPicPr>
        <p:blipFill>
          <a:blip r:embed="rId3"/>
          <a:stretch>
            <a:fillRect/>
          </a:stretch>
        </p:blipFill>
        <p:spPr>
          <a:xfrm>
            <a:off x="9529500" y="3905801"/>
            <a:ext cx="1813526" cy="598582"/>
          </a:xfrm>
          <a:prstGeom prst="rect">
            <a:avLst/>
          </a:prstGeom>
        </p:spPr>
      </p:pic>
    </p:spTree>
    <p:extLst>
      <p:ext uri="{BB962C8B-B14F-4D97-AF65-F5344CB8AC3E}">
        <p14:creationId xmlns:p14="http://schemas.microsoft.com/office/powerpoint/2010/main" val="1876219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1011727967"/>
              </p:ext>
            </p:extLst>
          </p:nvPr>
        </p:nvGraphicFramePr>
        <p:xfrm>
          <a:off x="217714" y="478971"/>
          <a:ext cx="7286173" cy="5936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ontent Placeholder 5"/>
          <p:cNvGraphicFramePr>
            <a:graphicFrameLocks/>
          </p:cNvGraphicFramePr>
          <p:nvPr>
            <p:extLst>
              <p:ext uri="{D42A27DB-BD31-4B8C-83A1-F6EECF244321}">
                <p14:modId xmlns:p14="http://schemas.microsoft.com/office/powerpoint/2010/main" val="3149061490"/>
              </p:ext>
            </p:extLst>
          </p:nvPr>
        </p:nvGraphicFramePr>
        <p:xfrm>
          <a:off x="7503887" y="580570"/>
          <a:ext cx="4336312" cy="570411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38618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 Use a Lot of Vancomycin</a:t>
            </a:r>
            <a:endParaRPr lang="en-US" dirty="0"/>
          </a:p>
        </p:txBody>
      </p:sp>
      <p:graphicFrame>
        <p:nvGraphicFramePr>
          <p:cNvPr id="11" name="Content Placeholder 2">
            <a:extLst>
              <a:ext uri="{FF2B5EF4-FFF2-40B4-BE49-F238E27FC236}">
                <a16:creationId xmlns:a16="http://schemas.microsoft.com/office/drawing/2014/main" id="{F01CCFC7-5CA1-4BFF-9D3C-C31A2CD1F126}"/>
              </a:ext>
            </a:extLst>
          </p:cNvPr>
          <p:cNvGraphicFramePr>
            <a:graphicFrameLocks noGrp="1"/>
          </p:cNvGraphicFramePr>
          <p:nvPr>
            <p:ph idx="1"/>
            <p:extLst>
              <p:ext uri="{D42A27DB-BD31-4B8C-83A1-F6EECF244321}">
                <p14:modId xmlns:p14="http://schemas.microsoft.com/office/powerpoint/2010/main" val="33821260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1853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36397" y="355599"/>
            <a:ext cx="5323715" cy="1123580"/>
          </a:xfrm>
        </p:spPr>
        <p:txBody>
          <a:bodyPr anchor="b">
            <a:normAutofit/>
          </a:bodyPr>
          <a:lstStyle/>
          <a:p>
            <a:r>
              <a:rPr lang="en-US" sz="5400" dirty="0"/>
              <a:t>Case 3</a:t>
            </a:r>
          </a:p>
        </p:txBody>
      </p:sp>
      <p:sp>
        <p:nvSpPr>
          <p:cNvPr id="3" name="Content Placeholder 2"/>
          <p:cNvSpPr>
            <a:spLocks noGrp="1"/>
          </p:cNvSpPr>
          <p:nvPr>
            <p:ph idx="1"/>
          </p:nvPr>
        </p:nvSpPr>
        <p:spPr>
          <a:xfrm>
            <a:off x="683491" y="1717965"/>
            <a:ext cx="5776621" cy="4784436"/>
          </a:xfrm>
        </p:spPr>
        <p:txBody>
          <a:bodyPr anchor="t">
            <a:normAutofit/>
          </a:bodyPr>
          <a:lstStyle/>
          <a:p>
            <a:r>
              <a:rPr lang="en-US" sz="2400" dirty="0"/>
              <a:t>Leia is a 66-year-old female with IDDM, PVD, CAD s/p PCI x3, smoking (40 pk/</a:t>
            </a:r>
            <a:r>
              <a:rPr lang="en-US" sz="2400" dirty="0" err="1"/>
              <a:t>yrs</a:t>
            </a:r>
            <a:r>
              <a:rPr lang="en-US" sz="2400" dirty="0"/>
              <a:t>), and multiple DFIs s/p right BKA and left foot TMA</a:t>
            </a:r>
          </a:p>
          <a:p>
            <a:r>
              <a:rPr lang="en-US" sz="2400" dirty="0"/>
              <a:t>Presents with purulent drainage from BKA stump</a:t>
            </a:r>
          </a:p>
          <a:p>
            <a:r>
              <a:rPr lang="en-US" sz="2400" dirty="0"/>
              <a:t>Patient taken to OR for debridement, noted to have evidence of unhealthy bone</a:t>
            </a:r>
          </a:p>
          <a:p>
            <a:r>
              <a:rPr lang="en-US" sz="2400" dirty="0"/>
              <a:t>Started on vancomycin and piperacillin-tazobactam empirically</a:t>
            </a:r>
          </a:p>
          <a:p>
            <a:r>
              <a:rPr lang="en-US" sz="2400" dirty="0"/>
              <a:t>Cultures grew </a:t>
            </a:r>
            <a:r>
              <a:rPr lang="en-US" sz="2400" i="1" dirty="0"/>
              <a:t>E. faecium</a:t>
            </a:r>
            <a:r>
              <a:rPr lang="en-US" sz="2400" dirty="0"/>
              <a:t>, susceptibilities pending</a:t>
            </a:r>
          </a:p>
        </p:txBody>
      </p:sp>
      <p:sp>
        <p:nvSpPr>
          <p:cNvPr id="73" name="Rectangle 7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386" name="Picture 2" descr="General Leia Organa Archives | Jedi Temple Archives"/>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3478" t="11313" r="24005" b="29955"/>
          <a:stretch/>
        </p:blipFill>
        <p:spPr bwMode="auto">
          <a:xfrm>
            <a:off x="7075967" y="1112906"/>
            <a:ext cx="4170530" cy="4664081"/>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777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2032B1E8-BC40-4380-97A6-14C0320AE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82BEABD9-E1ED-49C7-8734-5494C88E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41248" y="5010912"/>
            <a:ext cx="2889504" cy="1344168"/>
          </a:xfrm>
        </p:spPr>
        <p:txBody>
          <a:bodyPr anchor="ctr">
            <a:normAutofit/>
          </a:bodyPr>
          <a:lstStyle/>
          <a:p>
            <a:r>
              <a:rPr lang="en-US" sz="2600">
                <a:solidFill>
                  <a:schemeClr val="bg1"/>
                </a:solidFill>
              </a:rPr>
              <a:t>Vancomycin-Resistant Enterococcus (VRE) </a:t>
            </a:r>
          </a:p>
        </p:txBody>
      </p:sp>
      <p:pic>
        <p:nvPicPr>
          <p:cNvPr id="5" name="Picture 2" descr="https://www.nejm.org/na101/home/literatum/publisher/mms/journals/content/nejm/2000/nejm_2000.342.issue-10/nejm200003093421007/production/images/img_medium/nejm200003093421007_f1.jpeg"/>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bwMode="auto">
          <a:xfrm>
            <a:off x="321564" y="207859"/>
            <a:ext cx="5774435" cy="4359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6502953" y="941356"/>
            <a:ext cx="5212080" cy="2892704"/>
          </a:xfrm>
          <a:prstGeom prst="rect">
            <a:avLst/>
          </a:prstGeom>
        </p:spPr>
      </p:pic>
      <p:cxnSp>
        <p:nvCxnSpPr>
          <p:cNvPr id="19" name="Straight Connector 14">
            <a:extLst>
              <a:ext uri="{FF2B5EF4-FFF2-40B4-BE49-F238E27FC236}">
                <a16:creationId xmlns:a16="http://schemas.microsoft.com/office/drawing/2014/main" id="{17341211-05E5-4FDD-98B1-F551CD0EAE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9512"/>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771205" y="5268431"/>
            <a:ext cx="5534291" cy="1163034"/>
          </a:xfrm>
        </p:spPr>
        <p:txBody>
          <a:bodyPr anchor="ctr">
            <a:normAutofit/>
          </a:bodyPr>
          <a:lstStyle/>
          <a:p>
            <a:pPr marL="0" indent="0">
              <a:buNone/>
            </a:pPr>
            <a:r>
              <a:rPr lang="en-US" sz="2400" dirty="0">
                <a:solidFill>
                  <a:schemeClr val="bg1"/>
                </a:solidFill>
              </a:rPr>
              <a:t>Represents ~30% of healthcare-associated enterococcal infections</a:t>
            </a:r>
          </a:p>
          <a:p>
            <a:endParaRPr lang="en-US" sz="1700" dirty="0">
              <a:solidFill>
                <a:schemeClr val="bg1"/>
              </a:solidFill>
            </a:endParaRPr>
          </a:p>
        </p:txBody>
      </p:sp>
      <p:sp>
        <p:nvSpPr>
          <p:cNvPr id="14" name="TextBox 13">
            <a:extLst>
              <a:ext uri="{FF2B5EF4-FFF2-40B4-BE49-F238E27FC236}">
                <a16:creationId xmlns:a16="http://schemas.microsoft.com/office/drawing/2014/main" id="{ABA505F8-B790-4AD2-AD27-DD62F2377FAF}"/>
              </a:ext>
            </a:extLst>
          </p:cNvPr>
          <p:cNvSpPr txBox="1"/>
          <p:nvPr/>
        </p:nvSpPr>
        <p:spPr>
          <a:xfrm>
            <a:off x="476967" y="4152573"/>
            <a:ext cx="2118651" cy="276999"/>
          </a:xfrm>
          <a:prstGeom prst="rect">
            <a:avLst/>
          </a:prstGeom>
          <a:noFill/>
        </p:spPr>
        <p:txBody>
          <a:bodyPr wrap="square" rtlCol="0">
            <a:spAutoFit/>
          </a:bodyPr>
          <a:lstStyle/>
          <a:p>
            <a:r>
              <a:rPr lang="en-US" sz="1200" dirty="0">
                <a:solidFill>
                  <a:schemeClr val="bg1"/>
                </a:solidFill>
              </a:rPr>
              <a:t>Murray </a:t>
            </a:r>
            <a:r>
              <a:rPr lang="en-US" sz="1200" i="1" dirty="0">
                <a:solidFill>
                  <a:schemeClr val="bg1"/>
                </a:solidFill>
              </a:rPr>
              <a:t>NEJM</a:t>
            </a:r>
            <a:r>
              <a:rPr lang="en-US" sz="1200" dirty="0">
                <a:solidFill>
                  <a:schemeClr val="bg1"/>
                </a:solidFill>
              </a:rPr>
              <a:t> 2000</a:t>
            </a:r>
          </a:p>
        </p:txBody>
      </p:sp>
      <p:pic>
        <p:nvPicPr>
          <p:cNvPr id="16" name="Picture 15">
            <a:extLst>
              <a:ext uri="{FF2B5EF4-FFF2-40B4-BE49-F238E27FC236}">
                <a16:creationId xmlns:a16="http://schemas.microsoft.com/office/drawing/2014/main" id="{11996987-3568-4C24-99A7-32B30C4B909E}"/>
              </a:ext>
            </a:extLst>
          </p:cNvPr>
          <p:cNvPicPr>
            <a:picLocks noChangeAspect="1"/>
          </p:cNvPicPr>
          <p:nvPr/>
        </p:nvPicPr>
        <p:blipFill>
          <a:blip r:embed="rId6"/>
          <a:stretch>
            <a:fillRect/>
          </a:stretch>
        </p:blipFill>
        <p:spPr>
          <a:xfrm>
            <a:off x="6502953" y="4049241"/>
            <a:ext cx="5212080" cy="290387"/>
          </a:xfrm>
          <a:prstGeom prst="rect">
            <a:avLst/>
          </a:prstGeom>
        </p:spPr>
      </p:pic>
    </p:spTree>
    <p:extLst>
      <p:ext uri="{BB962C8B-B14F-4D97-AF65-F5344CB8AC3E}">
        <p14:creationId xmlns:p14="http://schemas.microsoft.com/office/powerpoint/2010/main" val="420099408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800" kern="1200">
                <a:solidFill>
                  <a:schemeClr val="bg1"/>
                </a:solidFill>
                <a:latin typeface="+mj-lt"/>
                <a:ea typeface="+mj-ea"/>
                <a:cs typeface="+mj-cs"/>
              </a:rPr>
              <a:t>CMC </a:t>
            </a:r>
            <a:r>
              <a:rPr lang="en-US" sz="3800" i="1" kern="1200">
                <a:solidFill>
                  <a:schemeClr val="bg1"/>
                </a:solidFill>
                <a:latin typeface="+mj-lt"/>
                <a:ea typeface="+mj-ea"/>
                <a:cs typeface="+mj-cs"/>
              </a:rPr>
              <a:t>E. faecium </a:t>
            </a:r>
            <a:r>
              <a:rPr lang="en-US" sz="3800" kern="1200">
                <a:solidFill>
                  <a:schemeClr val="bg1"/>
                </a:solidFill>
                <a:latin typeface="+mj-lt"/>
                <a:ea typeface="+mj-ea"/>
                <a:cs typeface="+mj-cs"/>
              </a:rPr>
              <a:t>Vancomycin Susceptibility Rate by Year</a:t>
            </a:r>
          </a:p>
        </p:txBody>
      </p:sp>
      <p:cxnSp>
        <p:nvCxnSpPr>
          <p:cNvPr id="25" name="Straight Connector 2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6" name="Chart 15"/>
          <p:cNvGraphicFramePr>
            <a:graphicFrameLocks/>
          </p:cNvGraphicFramePr>
          <p:nvPr>
            <p:extLst>
              <p:ext uri="{D42A27DB-BD31-4B8C-83A1-F6EECF244321}">
                <p14:modId xmlns:p14="http://schemas.microsoft.com/office/powerpoint/2010/main" val="163505181"/>
              </p:ext>
            </p:extLst>
          </p:nvPr>
        </p:nvGraphicFramePr>
        <p:xfrm>
          <a:off x="320040" y="2427541"/>
          <a:ext cx="11496821" cy="39976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7925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4330" y="803325"/>
            <a:ext cx="5314536" cy="1325563"/>
          </a:xfrm>
        </p:spPr>
        <p:txBody>
          <a:bodyPr>
            <a:normAutofit/>
          </a:bodyPr>
          <a:lstStyle/>
          <a:p>
            <a:r>
              <a:rPr lang="en-US" sz="5400" dirty="0"/>
              <a:t>VRE Treatment</a:t>
            </a:r>
          </a:p>
        </p:txBody>
      </p:sp>
      <p:sp>
        <p:nvSpPr>
          <p:cNvPr id="76" name="Freeform: Shape 75">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458" name="Picture 2" descr="Star Wars Celebration 2019 Pin Trading thread"/>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2689" r="2355" b="-2"/>
          <a:stretch/>
        </p:blipFill>
        <p:spPr bwMode="auto">
          <a:xfrm>
            <a:off x="2" y="-2"/>
            <a:ext cx="5441859" cy="565494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234330" y="2279018"/>
            <a:ext cx="4424434" cy="3466000"/>
          </a:xfrm>
        </p:spPr>
        <p:txBody>
          <a:bodyPr anchor="t">
            <a:normAutofit/>
          </a:bodyPr>
          <a:lstStyle/>
          <a:p>
            <a:r>
              <a:rPr lang="en-US" dirty="0"/>
              <a:t>Daptomycin</a:t>
            </a:r>
          </a:p>
          <a:p>
            <a:r>
              <a:rPr lang="en-US" dirty="0"/>
              <a:t>Linezolid</a:t>
            </a:r>
          </a:p>
          <a:p>
            <a:r>
              <a:rPr lang="en-US" dirty="0"/>
              <a:t>Tigecycline/</a:t>
            </a:r>
            <a:r>
              <a:rPr lang="en-US" dirty="0" err="1"/>
              <a:t>Eravacycline</a:t>
            </a:r>
            <a:endParaRPr lang="en-US" dirty="0"/>
          </a:p>
          <a:p>
            <a:r>
              <a:rPr lang="en-US" dirty="0" err="1"/>
              <a:t>Quinupristin-Dalfopristin</a:t>
            </a:r>
            <a:r>
              <a:rPr lang="en-US" dirty="0"/>
              <a:t> </a:t>
            </a:r>
            <a:br>
              <a:rPr lang="en-US" dirty="0"/>
            </a:br>
            <a:r>
              <a:rPr lang="en-US" dirty="0"/>
              <a:t>(</a:t>
            </a:r>
            <a:r>
              <a:rPr lang="en-US" i="1" dirty="0"/>
              <a:t>E. faecium</a:t>
            </a:r>
            <a:r>
              <a:rPr lang="en-US" dirty="0"/>
              <a:t> only)</a:t>
            </a:r>
          </a:p>
          <a:p>
            <a:r>
              <a:rPr lang="en-US" dirty="0"/>
              <a:t>Telavancin</a:t>
            </a:r>
          </a:p>
          <a:p>
            <a:r>
              <a:rPr lang="en-US" dirty="0" err="1"/>
              <a:t>Oritavancin</a:t>
            </a:r>
            <a:endParaRPr lang="en-US" dirty="0"/>
          </a:p>
        </p:txBody>
      </p:sp>
    </p:spTree>
    <p:extLst>
      <p:ext uri="{BB962C8B-B14F-4D97-AF65-F5344CB8AC3E}">
        <p14:creationId xmlns:p14="http://schemas.microsoft.com/office/powerpoint/2010/main" val="170835175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20" name="Rectangle 74">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21" name="Picture 76">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390640" y="406715"/>
            <a:ext cx="4677512" cy="1066485"/>
          </a:xfrm>
        </p:spPr>
        <p:txBody>
          <a:bodyPr>
            <a:normAutofit/>
          </a:bodyPr>
          <a:lstStyle/>
          <a:p>
            <a:r>
              <a:rPr lang="en-US" dirty="0">
                <a:solidFill>
                  <a:srgbClr val="000000"/>
                </a:solidFill>
              </a:rPr>
              <a:t>Case 1</a:t>
            </a:r>
          </a:p>
        </p:txBody>
      </p:sp>
      <p:sp>
        <p:nvSpPr>
          <p:cNvPr id="79"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8" name="Picture 6" descr="Star Wars Han Solo Cartoon ❤ Cartoon « Cartoon A Day"/>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backgroundRemoval t="9961" b="97461" l="2784" r="89559">
                        <a14:foregroundMark x1="62645" y1="29102" x2="62645" y2="29102"/>
                        <a14:foregroundMark x1="51044" y1="29102" x2="51044" y2="29102"/>
                        <a14:foregroundMark x1="42227" y1="31836" x2="41299" y2="31836"/>
                        <a14:foregroundMark x1="48724" y1="27734" x2="48724" y2="27734"/>
                        <a14:foregroundMark x1="39907" y1="59766" x2="39907" y2="59766"/>
                        <a14:foregroundMark x1="38747" y1="79883" x2="38747" y2="79883"/>
                        <a14:foregroundMark x1="7425" y1="97656" x2="7425" y2="97656"/>
                        <a14:foregroundMark x1="24130" y1="84961" x2="24130" y2="84961"/>
                        <a14:foregroundMark x1="34571" y1="66602" x2="34571" y2="66602"/>
                        <a14:foregroundMark x1="23898" y1="70117" x2="23898" y2="70117"/>
                        <a14:foregroundMark x1="11369" y1="74023" x2="11369" y2="74023"/>
                        <a14:foregroundMark x1="43155" y1="77734" x2="43155" y2="77734"/>
                        <a14:foregroundMark x1="49884" y1="92578" x2="48956" y2="92578"/>
                        <a14:foregroundMark x1="29930" y1="91406" x2="29930" y2="91406"/>
                        <a14:foregroundMark x1="19954" y1="94336" x2="19954" y2="94336"/>
                        <a14:foregroundMark x1="11601" y1="93555" x2="11601" y2="93555"/>
                        <a14:foregroundMark x1="2784" y1="94531" x2="2784" y2="94531"/>
                        <a14:foregroundMark x1="6497" y1="83008" x2="6497" y2="83008"/>
                        <a14:foregroundMark x1="12761" y1="78711" x2="12761" y2="78711"/>
                        <a14:foregroundMark x1="14153" y1="77734" x2="14153" y2="77734"/>
                        <a14:foregroundMark x1="3712" y1="86328" x2="3712" y2="86328"/>
                        <a14:foregroundMark x1="9281" y1="85156" x2="9281" y2="85156"/>
                        <a14:foregroundMark x1="83063" y1="77734" x2="83063" y2="77734"/>
                        <a14:foregroundMark x1="66821" y1="70508" x2="66821" y2="70508"/>
                        <a14:foregroundMark x1="73318" y1="74023" x2="73318" y2="74023"/>
                        <a14:foregroundMark x1="83991" y1="91211" x2="83991" y2="91211"/>
                        <a14:foregroundMark x1="85847" y1="87305" x2="85847" y2="87305"/>
                        <a14:foregroundMark x1="84687" y1="79492" x2="84687" y2="79492"/>
                        <a14:foregroundMark x1="85847" y1="75781" x2="85847" y2="75781"/>
                        <a14:backgroundMark x1="16241" y1="55273" x2="16241" y2="55273"/>
                      </a14:backgroundRemoval>
                    </a14:imgEffect>
                    <a14:imgEffect>
                      <a14:artisticCrisscrossEtching/>
                    </a14:imgEffect>
                    <a14:imgEffect>
                      <a14:saturation sat="66000"/>
                    </a14:imgEffect>
                  </a14:imgLayer>
                </a14:imgProps>
              </a:ext>
              <a:ext uri="{28A0092B-C50C-407E-A947-70E740481C1C}">
                <a14:useLocalDpi xmlns:a14="http://schemas.microsoft.com/office/drawing/2010/main" val="0"/>
              </a:ext>
            </a:extLst>
          </a:blip>
          <a:srcRect l="6089" t="7751" b="4067"/>
          <a:stretch/>
        </p:blipFill>
        <p:spPr bwMode="auto">
          <a:xfrm>
            <a:off x="121920" y="907231"/>
            <a:ext cx="454340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842000" y="1371600"/>
            <a:ext cx="5781040" cy="5079685"/>
          </a:xfrm>
        </p:spPr>
        <p:txBody>
          <a:bodyPr anchor="ctr">
            <a:normAutofit lnSpcReduction="10000"/>
          </a:bodyPr>
          <a:lstStyle/>
          <a:p>
            <a:r>
              <a:rPr lang="en-US" sz="2000" dirty="0">
                <a:solidFill>
                  <a:srgbClr val="000000"/>
                </a:solidFill>
              </a:rPr>
              <a:t>Han is a 68-year-old male with history of HTN, IDDM (A1c 10.4), CKD stage 3, osteoarthritis, </a:t>
            </a:r>
            <a:r>
              <a:rPr lang="en-US" sz="2000" dirty="0" err="1">
                <a:solidFill>
                  <a:srgbClr val="000000"/>
                </a:solidFill>
              </a:rPr>
              <a:t>afib</a:t>
            </a:r>
            <a:r>
              <a:rPr lang="en-US" sz="2000" dirty="0">
                <a:solidFill>
                  <a:srgbClr val="000000"/>
                </a:solidFill>
              </a:rPr>
              <a:t> on anticoagulation </a:t>
            </a:r>
          </a:p>
          <a:p>
            <a:r>
              <a:rPr lang="en-US" sz="2000" dirty="0">
                <a:solidFill>
                  <a:srgbClr val="000000"/>
                </a:solidFill>
              </a:rPr>
              <a:t>Presents with bilateral hip pain (R&gt;L) last several days after a fall</a:t>
            </a:r>
          </a:p>
          <a:p>
            <a:r>
              <a:rPr lang="en-US" sz="2000" dirty="0">
                <a:solidFill>
                  <a:srgbClr val="000000"/>
                </a:solidFill>
              </a:rPr>
              <a:t>In the ED was febrile with WBC count of 20.5</a:t>
            </a:r>
          </a:p>
          <a:p>
            <a:r>
              <a:rPr lang="en-US" sz="2000" dirty="0">
                <a:solidFill>
                  <a:srgbClr val="000000"/>
                </a:solidFill>
              </a:rPr>
              <a:t>MRI findings: </a:t>
            </a:r>
          </a:p>
          <a:p>
            <a:pPr lvl="1"/>
            <a:r>
              <a:rPr lang="en-US" sz="2000" dirty="0">
                <a:solidFill>
                  <a:srgbClr val="000000"/>
                </a:solidFill>
              </a:rPr>
              <a:t>7.5 x 2.4 cm fluid collection within the R iliacus </a:t>
            </a:r>
          </a:p>
          <a:p>
            <a:pPr lvl="1"/>
            <a:r>
              <a:rPr lang="en-US" sz="2000" dirty="0">
                <a:solidFill>
                  <a:srgbClr val="000000"/>
                </a:solidFill>
              </a:rPr>
              <a:t>Pyomyositis with small abscesses of the L thigh/gluteal muscles </a:t>
            </a:r>
          </a:p>
          <a:p>
            <a:pPr lvl="1"/>
            <a:r>
              <a:rPr lang="en-US" sz="2000" dirty="0">
                <a:solidFill>
                  <a:srgbClr val="000000"/>
                </a:solidFill>
              </a:rPr>
              <a:t>L hip septic arthritis</a:t>
            </a:r>
          </a:p>
          <a:p>
            <a:r>
              <a:rPr lang="en-US" sz="2000" dirty="0">
                <a:solidFill>
                  <a:srgbClr val="000000"/>
                </a:solidFill>
              </a:rPr>
              <a:t>Ortho aspirated purulent fluid from right hip</a:t>
            </a:r>
          </a:p>
          <a:p>
            <a:r>
              <a:rPr lang="en-US" sz="2000" dirty="0">
                <a:solidFill>
                  <a:srgbClr val="000000"/>
                </a:solidFill>
              </a:rPr>
              <a:t>Obtained blood cultures and started empirically on vancomycin and piperacillin-tazobactam</a:t>
            </a:r>
          </a:p>
          <a:p>
            <a:r>
              <a:rPr lang="en-US" sz="2000" dirty="0">
                <a:solidFill>
                  <a:srgbClr val="000000"/>
                </a:solidFill>
              </a:rPr>
              <a:t>Blood cultures 12 hours later are positive</a:t>
            </a:r>
          </a:p>
        </p:txBody>
      </p:sp>
    </p:spTree>
    <p:extLst>
      <p:ext uri="{BB962C8B-B14F-4D97-AF65-F5344CB8AC3E}">
        <p14:creationId xmlns:p14="http://schemas.microsoft.com/office/powerpoint/2010/main" val="2212969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4330" y="803325"/>
            <a:ext cx="5314536" cy="1325563"/>
          </a:xfrm>
        </p:spPr>
        <p:txBody>
          <a:bodyPr>
            <a:normAutofit/>
          </a:bodyPr>
          <a:lstStyle/>
          <a:p>
            <a:r>
              <a:rPr lang="en-US" sz="5400" dirty="0"/>
              <a:t>VRE Treatment</a:t>
            </a:r>
          </a:p>
        </p:txBody>
      </p:sp>
      <p:sp>
        <p:nvSpPr>
          <p:cNvPr id="76" name="Freeform: Shape 75">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458" name="Picture 2" descr="Star Wars Celebration 2019 Pin Trading thread"/>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2689" r="2355" b="-2"/>
          <a:stretch/>
        </p:blipFill>
        <p:spPr bwMode="auto">
          <a:xfrm>
            <a:off x="2" y="-2"/>
            <a:ext cx="5441859" cy="565494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234330" y="2128887"/>
            <a:ext cx="4590688" cy="3925788"/>
          </a:xfrm>
        </p:spPr>
        <p:txBody>
          <a:bodyPr anchor="t">
            <a:normAutofit/>
          </a:bodyPr>
          <a:lstStyle/>
          <a:p>
            <a:r>
              <a:rPr lang="en-US" sz="3600" dirty="0"/>
              <a:t>Daptomycin</a:t>
            </a:r>
          </a:p>
          <a:p>
            <a:r>
              <a:rPr lang="en-US" sz="3600" dirty="0"/>
              <a:t>Linezolid</a:t>
            </a:r>
          </a:p>
          <a:p>
            <a:r>
              <a:rPr lang="en-US" sz="2400" dirty="0"/>
              <a:t>Tigecycline/</a:t>
            </a:r>
            <a:r>
              <a:rPr lang="en-US" sz="2000" dirty="0" err="1"/>
              <a:t>Eravacycline</a:t>
            </a:r>
            <a:endParaRPr lang="en-US" sz="2400" dirty="0"/>
          </a:p>
          <a:p>
            <a:r>
              <a:rPr lang="en-US" strike="sngStrike" dirty="0" err="1"/>
              <a:t>Quinupristin-Dalfopristin</a:t>
            </a:r>
            <a:r>
              <a:rPr lang="en-US" strike="sngStrike" dirty="0"/>
              <a:t> </a:t>
            </a:r>
            <a:br>
              <a:rPr lang="en-US" strike="sngStrike" dirty="0"/>
            </a:br>
            <a:r>
              <a:rPr lang="en-US" strike="sngStrike" dirty="0"/>
              <a:t>(</a:t>
            </a:r>
            <a:r>
              <a:rPr lang="en-US" i="1" strike="sngStrike" dirty="0"/>
              <a:t>E. faecium</a:t>
            </a:r>
            <a:r>
              <a:rPr lang="en-US" strike="sngStrike" dirty="0"/>
              <a:t> only)</a:t>
            </a:r>
          </a:p>
          <a:p>
            <a:r>
              <a:rPr lang="en-US" strike="sngStrike" dirty="0"/>
              <a:t>Telavancin</a:t>
            </a:r>
          </a:p>
          <a:p>
            <a:r>
              <a:rPr lang="en-US" strike="sngStrike" dirty="0" err="1"/>
              <a:t>Oritavancin</a:t>
            </a:r>
            <a:endParaRPr lang="en-US" strike="sngStrike" dirty="0"/>
          </a:p>
        </p:txBody>
      </p:sp>
    </p:spTree>
    <p:extLst>
      <p:ext uri="{BB962C8B-B14F-4D97-AF65-F5344CB8AC3E}">
        <p14:creationId xmlns:p14="http://schemas.microsoft.com/office/powerpoint/2010/main" val="2983400213"/>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7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01" name="Rectangle 7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41247" y="728456"/>
            <a:ext cx="3410712" cy="1356587"/>
          </a:xfrm>
        </p:spPr>
        <p:txBody>
          <a:bodyPr>
            <a:normAutofit/>
          </a:bodyPr>
          <a:lstStyle/>
          <a:p>
            <a:r>
              <a:rPr lang="en-US" sz="4000" dirty="0"/>
              <a:t>Vancomycin Resistance</a:t>
            </a:r>
          </a:p>
        </p:txBody>
      </p:sp>
      <p:sp>
        <p:nvSpPr>
          <p:cNvPr id="4102" name="Rectangle 7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03" name="Rectangle 7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841248" y="2252870"/>
            <a:ext cx="3601443" cy="3560251"/>
          </a:xfrm>
        </p:spPr>
        <p:txBody>
          <a:bodyPr>
            <a:normAutofit/>
          </a:bodyPr>
          <a:lstStyle/>
          <a:p>
            <a:r>
              <a:rPr lang="en-US" sz="2400" dirty="0"/>
              <a:t>Susceptible ≤ 2 </a:t>
            </a:r>
            <a:r>
              <a:rPr lang="el-GR" sz="2400" dirty="0"/>
              <a:t>μ</a:t>
            </a:r>
            <a:r>
              <a:rPr lang="en-US" sz="2400" dirty="0"/>
              <a:t>g/mL</a:t>
            </a:r>
          </a:p>
          <a:p>
            <a:r>
              <a:rPr lang="en-US" sz="2400" dirty="0"/>
              <a:t>Intermediate resistance = 4 to 8 </a:t>
            </a:r>
            <a:r>
              <a:rPr lang="el-GR" sz="2400" dirty="0"/>
              <a:t>μ</a:t>
            </a:r>
            <a:r>
              <a:rPr lang="en-US" sz="2400" dirty="0"/>
              <a:t>g/mL</a:t>
            </a:r>
          </a:p>
          <a:p>
            <a:r>
              <a:rPr lang="en-US" sz="2400" dirty="0"/>
              <a:t>Resistant ≥ 16 </a:t>
            </a:r>
            <a:r>
              <a:rPr lang="el-GR" sz="2400" dirty="0"/>
              <a:t>μ</a:t>
            </a:r>
            <a:r>
              <a:rPr lang="en-US" sz="2400" dirty="0"/>
              <a:t>g/mL</a:t>
            </a:r>
          </a:p>
          <a:p>
            <a:endParaRPr lang="en-US" sz="2400" dirty="0"/>
          </a:p>
          <a:p>
            <a:r>
              <a:rPr lang="en-US" sz="2400" dirty="0" err="1"/>
              <a:t>Heteroresistance</a:t>
            </a:r>
            <a:r>
              <a:rPr lang="en-US" sz="2400" dirty="0"/>
              <a:t> may be associated with treatment failure</a:t>
            </a:r>
          </a:p>
          <a:p>
            <a:endParaRPr lang="en-US" sz="1700" dirty="0"/>
          </a:p>
        </p:txBody>
      </p:sp>
      <p:grpSp>
        <p:nvGrpSpPr>
          <p:cNvPr id="7" name="Group 6"/>
          <p:cNvGrpSpPr/>
          <p:nvPr/>
        </p:nvGrpSpPr>
        <p:grpSpPr>
          <a:xfrm>
            <a:off x="5056622" y="1171300"/>
            <a:ext cx="6656832" cy="4880095"/>
            <a:chOff x="6677671" y="2903336"/>
            <a:chExt cx="4567253" cy="3348233"/>
          </a:xfrm>
        </p:grpSpPr>
        <p:pic>
          <p:nvPicPr>
            <p:cNvPr id="4098" name="Picture 2" descr="An external file that holds a picture, illustration, etc.&#10;Object name is 41598_2020_69058_Fig2_HTML.jpg"/>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6677671" y="2903336"/>
              <a:ext cx="4567253" cy="28845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777537" y="5851459"/>
              <a:ext cx="3015324" cy="400110"/>
            </a:xfrm>
            <a:prstGeom prst="rect">
              <a:avLst/>
            </a:prstGeom>
            <a:noFill/>
          </p:spPr>
          <p:txBody>
            <a:bodyPr wrap="square" rtlCol="0">
              <a:normAutofit/>
            </a:bodyPr>
            <a:lstStyle/>
            <a:p>
              <a:pPr>
                <a:lnSpc>
                  <a:spcPct val="90000"/>
                </a:lnSpc>
                <a:spcAft>
                  <a:spcPts val="600"/>
                </a:spcAft>
              </a:pPr>
              <a:r>
                <a:rPr lang="en-US" sz="3100" dirty="0"/>
                <a:t>Global Rates of Resistance</a:t>
              </a:r>
            </a:p>
          </p:txBody>
        </p:sp>
      </p:grpSp>
      <p:sp>
        <p:nvSpPr>
          <p:cNvPr id="20" name="TextBox 19">
            <a:extLst>
              <a:ext uri="{FF2B5EF4-FFF2-40B4-BE49-F238E27FC236}">
                <a16:creationId xmlns:a16="http://schemas.microsoft.com/office/drawing/2014/main" id="{4EE7F08A-C9B5-47EF-B712-645A86703F6E}"/>
              </a:ext>
            </a:extLst>
          </p:cNvPr>
          <p:cNvSpPr txBox="1"/>
          <p:nvPr/>
        </p:nvSpPr>
        <p:spPr>
          <a:xfrm>
            <a:off x="573578" y="6278869"/>
            <a:ext cx="2314402" cy="307777"/>
          </a:xfrm>
          <a:prstGeom prst="rect">
            <a:avLst/>
          </a:prstGeom>
          <a:noFill/>
        </p:spPr>
        <p:txBody>
          <a:bodyPr wrap="square" rtlCol="0">
            <a:spAutoFit/>
          </a:bodyPr>
          <a:lstStyle/>
          <a:p>
            <a:r>
              <a:rPr lang="en-US" sz="1400" dirty="0" err="1"/>
              <a:t>Shariati</a:t>
            </a:r>
            <a:r>
              <a:rPr lang="en-US" sz="1400" dirty="0"/>
              <a:t> </a:t>
            </a:r>
            <a:r>
              <a:rPr lang="en-US" sz="1400" i="1" dirty="0" err="1"/>
              <a:t>Sci</a:t>
            </a:r>
            <a:r>
              <a:rPr lang="en-US" sz="1400" i="1" dirty="0"/>
              <a:t> Rep </a:t>
            </a:r>
            <a:r>
              <a:rPr lang="en-US" sz="1400" dirty="0"/>
              <a:t>2020</a:t>
            </a:r>
          </a:p>
        </p:txBody>
      </p:sp>
      <p:pic>
        <p:nvPicPr>
          <p:cNvPr id="21" name="Picture 4" descr="Case study: Troubleshooting Doomed Transactions | Michael J. Swart">
            <a:extLst>
              <a:ext uri="{FF2B5EF4-FFF2-40B4-BE49-F238E27FC236}">
                <a16:creationId xmlns:a16="http://schemas.microsoft.com/office/drawing/2014/main" id="{B7B9C6E1-1E38-4035-BB50-81732E00A75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7200"/>
                    </a14:imgEffect>
                    <a14:imgEffect>
                      <a14:saturation sat="33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972940" y="1054100"/>
            <a:ext cx="8249355" cy="4949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93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t="1175" r="1110" b="1038"/>
          <a:stretch/>
        </p:blipFill>
        <p:spPr>
          <a:xfrm>
            <a:off x="1117601" y="159645"/>
            <a:ext cx="10095346" cy="6538709"/>
          </a:xfrm>
          <a:prstGeom prst="rect">
            <a:avLst/>
          </a:prstGeom>
        </p:spPr>
      </p:pic>
      <p:sp>
        <p:nvSpPr>
          <p:cNvPr id="7" name="TextBox 6">
            <a:extLst>
              <a:ext uri="{FF2B5EF4-FFF2-40B4-BE49-F238E27FC236}">
                <a16:creationId xmlns:a16="http://schemas.microsoft.com/office/drawing/2014/main" id="{BC1BD67A-698D-4619-8F6C-D5DEC919768C}"/>
              </a:ext>
            </a:extLst>
          </p:cNvPr>
          <p:cNvSpPr txBox="1"/>
          <p:nvPr/>
        </p:nvSpPr>
        <p:spPr>
          <a:xfrm>
            <a:off x="1275541" y="6288105"/>
            <a:ext cx="1918162" cy="307777"/>
          </a:xfrm>
          <a:prstGeom prst="rect">
            <a:avLst/>
          </a:prstGeom>
          <a:noFill/>
        </p:spPr>
        <p:txBody>
          <a:bodyPr wrap="square" rtlCol="0">
            <a:spAutoFit/>
          </a:bodyPr>
          <a:lstStyle/>
          <a:p>
            <a:r>
              <a:rPr lang="en-US" sz="1400" dirty="0" err="1">
                <a:solidFill>
                  <a:schemeClr val="bg1"/>
                </a:solidFill>
              </a:rPr>
              <a:t>Shariati</a:t>
            </a:r>
            <a:r>
              <a:rPr lang="en-US" sz="1400" dirty="0">
                <a:solidFill>
                  <a:schemeClr val="bg1"/>
                </a:solidFill>
              </a:rPr>
              <a:t> </a:t>
            </a:r>
            <a:r>
              <a:rPr lang="en-US" sz="1400" i="1" dirty="0" err="1">
                <a:solidFill>
                  <a:schemeClr val="bg1"/>
                </a:solidFill>
              </a:rPr>
              <a:t>Sci</a:t>
            </a:r>
            <a:r>
              <a:rPr lang="en-US" sz="1400" i="1" dirty="0">
                <a:solidFill>
                  <a:schemeClr val="bg1"/>
                </a:solidFill>
              </a:rPr>
              <a:t> Rep </a:t>
            </a:r>
            <a:r>
              <a:rPr lang="en-US" sz="1400" dirty="0">
                <a:solidFill>
                  <a:schemeClr val="bg1"/>
                </a:solidFill>
              </a:rPr>
              <a:t>2020</a:t>
            </a:r>
          </a:p>
        </p:txBody>
      </p:sp>
    </p:spTree>
    <p:extLst>
      <p:ext uri="{BB962C8B-B14F-4D97-AF65-F5344CB8AC3E}">
        <p14:creationId xmlns:p14="http://schemas.microsoft.com/office/powerpoint/2010/main" val="3176285282"/>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 difficile </a:t>
            </a:r>
            <a:r>
              <a:rPr lang="en-US" dirty="0"/>
              <a:t>Resistance</a:t>
            </a:r>
          </a:p>
        </p:txBody>
      </p:sp>
      <p:sp>
        <p:nvSpPr>
          <p:cNvPr id="3" name="Content Placeholder 2"/>
          <p:cNvSpPr>
            <a:spLocks noGrp="1"/>
          </p:cNvSpPr>
          <p:nvPr>
            <p:ph idx="1"/>
          </p:nvPr>
        </p:nvSpPr>
        <p:spPr>
          <a:xfrm>
            <a:off x="426454" y="1510676"/>
            <a:ext cx="10515600" cy="4627563"/>
          </a:xfrm>
        </p:spPr>
        <p:txBody>
          <a:bodyPr>
            <a:normAutofit/>
          </a:bodyPr>
          <a:lstStyle/>
          <a:p>
            <a:r>
              <a:rPr lang="en-US" sz="2400" dirty="0"/>
              <a:t>Gradually increasing MIC</a:t>
            </a:r>
          </a:p>
          <a:p>
            <a:r>
              <a:rPr lang="en-US" sz="2400" dirty="0"/>
              <a:t>Not clearly associated with clinical failure </a:t>
            </a:r>
            <a:br>
              <a:rPr lang="en-US" sz="2400" dirty="0"/>
            </a:br>
            <a:r>
              <a:rPr lang="en-US" sz="2400" dirty="0"/>
              <a:t>– high intraluminal concentration</a:t>
            </a:r>
          </a:p>
        </p:txBody>
      </p:sp>
      <p:grpSp>
        <p:nvGrpSpPr>
          <p:cNvPr id="11" name="Group 10">
            <a:extLst>
              <a:ext uri="{FF2B5EF4-FFF2-40B4-BE49-F238E27FC236}">
                <a16:creationId xmlns:a16="http://schemas.microsoft.com/office/drawing/2014/main" id="{28BBCBE2-4EFC-4C56-BE1B-09A79158C67B}"/>
              </a:ext>
            </a:extLst>
          </p:cNvPr>
          <p:cNvGrpSpPr/>
          <p:nvPr/>
        </p:nvGrpSpPr>
        <p:grpSpPr>
          <a:xfrm>
            <a:off x="289781" y="2836239"/>
            <a:ext cx="5655218" cy="3302000"/>
            <a:chOff x="203868" y="2925190"/>
            <a:chExt cx="5655218" cy="3302000"/>
          </a:xfrm>
        </p:grpSpPr>
        <p:sp>
          <p:nvSpPr>
            <p:cNvPr id="10" name="Rectangle 9">
              <a:extLst>
                <a:ext uri="{FF2B5EF4-FFF2-40B4-BE49-F238E27FC236}">
                  <a16:creationId xmlns:a16="http://schemas.microsoft.com/office/drawing/2014/main" id="{DFBFBA3C-3A24-4089-AC86-ECCFAB20028A}"/>
                </a:ext>
              </a:extLst>
            </p:cNvPr>
            <p:cNvSpPr/>
            <p:nvPr/>
          </p:nvSpPr>
          <p:spPr>
            <a:xfrm>
              <a:off x="203868" y="2925190"/>
              <a:ext cx="5655218" cy="3302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t="10314" r="19897" b="16075"/>
            <a:stretch/>
          </p:blipFill>
          <p:spPr>
            <a:xfrm>
              <a:off x="279734" y="3014866"/>
              <a:ext cx="5499100" cy="3122647"/>
            </a:xfrm>
            <a:prstGeom prst="rect">
              <a:avLst/>
            </a:prstGeom>
          </p:spPr>
        </p:pic>
      </p:grpSp>
      <p:sp>
        <p:nvSpPr>
          <p:cNvPr id="6" name="TextBox 5"/>
          <p:cNvSpPr txBox="1"/>
          <p:nvPr/>
        </p:nvSpPr>
        <p:spPr>
          <a:xfrm>
            <a:off x="489758" y="6371935"/>
            <a:ext cx="4013662" cy="307777"/>
          </a:xfrm>
          <a:prstGeom prst="rect">
            <a:avLst/>
          </a:prstGeom>
          <a:noFill/>
        </p:spPr>
        <p:txBody>
          <a:bodyPr wrap="square" rtlCol="0">
            <a:spAutoFit/>
          </a:bodyPr>
          <a:lstStyle/>
          <a:p>
            <a:r>
              <a:rPr lang="en-US" sz="1400" dirty="0" err="1"/>
              <a:t>Snydman</a:t>
            </a:r>
            <a:r>
              <a:rPr lang="en-US" sz="1400" dirty="0"/>
              <a:t> </a:t>
            </a:r>
            <a:r>
              <a:rPr lang="en-US" sz="1400" i="1" dirty="0" err="1"/>
              <a:t>Antimicrob</a:t>
            </a:r>
            <a:r>
              <a:rPr lang="en-US" sz="1400" i="1" dirty="0"/>
              <a:t> Agents </a:t>
            </a:r>
            <a:r>
              <a:rPr lang="en-US" sz="1400" i="1" dirty="0" err="1"/>
              <a:t>Chemother</a:t>
            </a:r>
            <a:r>
              <a:rPr lang="en-US" sz="1400" i="1" dirty="0"/>
              <a:t> </a:t>
            </a:r>
            <a:r>
              <a:rPr lang="en-US" sz="1400" dirty="0"/>
              <a:t>2015</a:t>
            </a:r>
          </a:p>
        </p:txBody>
      </p:sp>
      <p:grpSp>
        <p:nvGrpSpPr>
          <p:cNvPr id="12" name="Group 11">
            <a:extLst>
              <a:ext uri="{FF2B5EF4-FFF2-40B4-BE49-F238E27FC236}">
                <a16:creationId xmlns:a16="http://schemas.microsoft.com/office/drawing/2014/main" id="{5A24DAE6-7327-468F-B9DB-E0697A02E2C2}"/>
              </a:ext>
            </a:extLst>
          </p:cNvPr>
          <p:cNvGrpSpPr/>
          <p:nvPr/>
        </p:nvGrpSpPr>
        <p:grpSpPr>
          <a:xfrm>
            <a:off x="6144976" y="2207828"/>
            <a:ext cx="5776019" cy="3805381"/>
            <a:chOff x="6018816" y="2604654"/>
            <a:chExt cx="5776019" cy="3805381"/>
          </a:xfrm>
        </p:grpSpPr>
        <p:sp>
          <p:nvSpPr>
            <p:cNvPr id="9" name="Rectangle 8">
              <a:extLst>
                <a:ext uri="{FF2B5EF4-FFF2-40B4-BE49-F238E27FC236}">
                  <a16:creationId xmlns:a16="http://schemas.microsoft.com/office/drawing/2014/main" id="{A8A503CD-553B-41D5-A065-646F34D67A5C}"/>
                </a:ext>
              </a:extLst>
            </p:cNvPr>
            <p:cNvSpPr/>
            <p:nvPr/>
          </p:nvSpPr>
          <p:spPr>
            <a:xfrm>
              <a:off x="6018816" y="2604654"/>
              <a:ext cx="5776019" cy="380538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a:grpSpLocks noChangeAspect="1"/>
            </p:cNvGrpSpPr>
            <p:nvPr/>
          </p:nvGrpSpPr>
          <p:grpSpPr>
            <a:xfrm>
              <a:off x="6096000" y="2707195"/>
              <a:ext cx="5603992" cy="3595973"/>
              <a:chOff x="6096000" y="2707195"/>
              <a:chExt cx="5603992" cy="3595973"/>
            </a:xfrm>
          </p:grpSpPr>
          <p:pic>
            <p:nvPicPr>
              <p:cNvPr id="4" name="Picture 3"/>
              <p:cNvPicPr>
                <a:picLocks noChangeAspect="1"/>
              </p:cNvPicPr>
              <p:nvPr/>
            </p:nvPicPr>
            <p:blipFill rotWithShape="1">
              <a:blip r:embed="rId3"/>
              <a:srcRect l="1835" t="19760" r="30335" b="25614"/>
              <a:stretch/>
            </p:blipFill>
            <p:spPr>
              <a:xfrm>
                <a:off x="6096000" y="2707195"/>
                <a:ext cx="5603992" cy="3595973"/>
              </a:xfrm>
              <a:prstGeom prst="rect">
                <a:avLst/>
              </a:prstGeom>
            </p:spPr>
          </p:pic>
          <p:sp>
            <p:nvSpPr>
              <p:cNvPr id="7" name="Rectangle 6"/>
              <p:cNvSpPr/>
              <p:nvPr/>
            </p:nvSpPr>
            <p:spPr>
              <a:xfrm>
                <a:off x="6143792" y="4953000"/>
                <a:ext cx="5279039" cy="317500"/>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449099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4E33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4256" y="516804"/>
            <a:ext cx="6594189" cy="1625210"/>
          </a:xfrm>
        </p:spPr>
        <p:txBody>
          <a:bodyPr>
            <a:normAutofit/>
          </a:bodyPr>
          <a:lstStyle/>
          <a:p>
            <a:r>
              <a:rPr lang="en-US">
                <a:solidFill>
                  <a:srgbClr val="FFFFFF"/>
                </a:solidFill>
              </a:rPr>
              <a:t>Case 4</a:t>
            </a:r>
          </a:p>
        </p:txBody>
      </p:sp>
      <p:sp>
        <p:nvSpPr>
          <p:cNvPr id="45" name="Rectangle 44">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7802881" y="571500"/>
            <a:ext cx="3864863" cy="5737859"/>
          </a:xfrm>
        </p:spPr>
        <p:txBody>
          <a:bodyPr anchor="ctr">
            <a:normAutofit fontScale="92500" lnSpcReduction="10000"/>
          </a:bodyPr>
          <a:lstStyle/>
          <a:p>
            <a:r>
              <a:rPr lang="en-US" sz="2600" dirty="0" err="1">
                <a:solidFill>
                  <a:srgbClr val="FFFFFF"/>
                </a:solidFill>
              </a:rPr>
              <a:t>Sheev</a:t>
            </a:r>
            <a:r>
              <a:rPr lang="en-US" sz="2600" dirty="0">
                <a:solidFill>
                  <a:srgbClr val="FFFFFF"/>
                </a:solidFill>
              </a:rPr>
              <a:t> is a 119-year-old male with unknown past medical history presenting with AMS</a:t>
            </a:r>
          </a:p>
          <a:p>
            <a:r>
              <a:rPr lang="en-US" sz="2600" dirty="0">
                <a:solidFill>
                  <a:srgbClr val="FFFFFF"/>
                </a:solidFill>
              </a:rPr>
              <a:t>Exam – mildly tachycardic, A&amp;Ox0, poor skin turgor </a:t>
            </a:r>
          </a:p>
          <a:p>
            <a:r>
              <a:rPr lang="en-US" sz="2600" dirty="0">
                <a:solidFill>
                  <a:srgbClr val="FFFFFF"/>
                </a:solidFill>
              </a:rPr>
              <a:t>WBC 11.9, Cr 1.8, other baseline labs </a:t>
            </a:r>
            <a:r>
              <a:rPr lang="en-US" sz="2600" dirty="0" err="1">
                <a:solidFill>
                  <a:srgbClr val="FFFFFF"/>
                </a:solidFill>
              </a:rPr>
              <a:t>wnl</a:t>
            </a:r>
            <a:endParaRPr lang="en-US" sz="2600" dirty="0">
              <a:solidFill>
                <a:srgbClr val="FFFFFF"/>
              </a:solidFill>
            </a:endParaRPr>
          </a:p>
          <a:p>
            <a:r>
              <a:rPr lang="en-US" sz="2600" dirty="0">
                <a:solidFill>
                  <a:srgbClr val="FFFFFF"/>
                </a:solidFill>
              </a:rPr>
              <a:t>UA – 28 WBCs, 4 RBCs, +LE, 1+bacteria, 1+protein</a:t>
            </a:r>
          </a:p>
          <a:p>
            <a:r>
              <a:rPr lang="en-US" sz="2600" dirty="0">
                <a:solidFill>
                  <a:srgbClr val="FFFFFF"/>
                </a:solidFill>
              </a:rPr>
              <a:t>CXR – few scattered opacities, cannot rule out pneumonia</a:t>
            </a:r>
          </a:p>
          <a:p>
            <a:r>
              <a:rPr lang="en-US" sz="2600" dirty="0">
                <a:solidFill>
                  <a:srgbClr val="FFFFFF"/>
                </a:solidFill>
              </a:rPr>
              <a:t>Blood and urine cultures obtained, vancomycin and piperacillin-tazobactam ordered, admitted to floor</a:t>
            </a:r>
          </a:p>
        </p:txBody>
      </p:sp>
      <p:sp>
        <p:nvSpPr>
          <p:cNvPr id="26" name="Rectangle 25">
            <a:extLst>
              <a:ext uri="{FF2B5EF4-FFF2-40B4-BE49-F238E27FC236}">
                <a16:creationId xmlns:a16="http://schemas.microsoft.com/office/drawing/2014/main" id="{80F97A4F-D8C4-4301-AE86-17C0CCE8E511}"/>
              </a:ext>
            </a:extLst>
          </p:cNvPr>
          <p:cNvSpPr/>
          <p:nvPr/>
        </p:nvSpPr>
        <p:spPr>
          <a:xfrm>
            <a:off x="321731" y="2432304"/>
            <a:ext cx="7056669" cy="41028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4" descr="Darth Sidious Quotes">
            <a:extLst>
              <a:ext uri="{FF2B5EF4-FFF2-40B4-BE49-F238E27FC236}">
                <a16:creationId xmlns:a16="http://schemas.microsoft.com/office/drawing/2014/main" id="{7613A2C6-3B6E-48C4-9367-4FF4F312C9F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Effect>
                      <a14:colorTemperature colorTemp="4700"/>
                    </a14:imgEffect>
                    <a14:imgEffect>
                      <a14:saturation sat="66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bwMode="auto">
          <a:xfrm>
            <a:off x="615021" y="2660287"/>
            <a:ext cx="6483355" cy="364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80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360" y="640263"/>
            <a:ext cx="5239512" cy="1344975"/>
          </a:xfrm>
        </p:spPr>
        <p:txBody>
          <a:bodyPr>
            <a:normAutofit/>
          </a:bodyPr>
          <a:lstStyle/>
          <a:p>
            <a:r>
              <a:rPr lang="en-US" sz="3400" dirty="0">
                <a:solidFill>
                  <a:schemeClr val="bg1"/>
                </a:solidFill>
              </a:rPr>
              <a:t>Optimization of Vancomycin </a:t>
            </a:r>
            <a:br>
              <a:rPr lang="en-US" sz="3400" dirty="0">
                <a:solidFill>
                  <a:schemeClr val="bg1"/>
                </a:solidFill>
              </a:rPr>
            </a:br>
            <a:r>
              <a:rPr lang="en-US" sz="3400" dirty="0">
                <a:solidFill>
                  <a:schemeClr val="bg1"/>
                </a:solidFill>
              </a:rPr>
              <a:t>(and All Antimicrobial) Use</a:t>
            </a:r>
          </a:p>
        </p:txBody>
      </p:sp>
      <p:cxnSp>
        <p:nvCxnSpPr>
          <p:cNvPr id="13" name="Straight Connector 1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7023" y="2050687"/>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98382" y="2206281"/>
            <a:ext cx="5235490" cy="3773010"/>
          </a:xfrm>
        </p:spPr>
        <p:txBody>
          <a:bodyPr>
            <a:normAutofit/>
          </a:bodyPr>
          <a:lstStyle/>
          <a:p>
            <a:r>
              <a:rPr lang="en-US" sz="2400" dirty="0">
                <a:solidFill>
                  <a:schemeClr val="bg1"/>
                </a:solidFill>
              </a:rPr>
              <a:t>Appropriate empiric use</a:t>
            </a:r>
          </a:p>
          <a:p>
            <a:pPr lvl="1"/>
            <a:r>
              <a:rPr lang="en-US" dirty="0">
                <a:solidFill>
                  <a:schemeClr val="bg1"/>
                </a:solidFill>
              </a:rPr>
              <a:t>Recognize the syndrome</a:t>
            </a:r>
          </a:p>
          <a:p>
            <a:pPr lvl="1"/>
            <a:r>
              <a:rPr lang="en-US" dirty="0">
                <a:solidFill>
                  <a:schemeClr val="bg1"/>
                </a:solidFill>
              </a:rPr>
              <a:t>Use syndrome-specific treatment</a:t>
            </a:r>
          </a:p>
          <a:p>
            <a:pPr lvl="1"/>
            <a:r>
              <a:rPr lang="en-US" dirty="0">
                <a:solidFill>
                  <a:schemeClr val="bg1"/>
                </a:solidFill>
              </a:rPr>
              <a:t>Consider individual patient factors</a:t>
            </a:r>
          </a:p>
          <a:p>
            <a:r>
              <a:rPr lang="en-US" sz="2400" dirty="0">
                <a:solidFill>
                  <a:schemeClr val="bg1"/>
                </a:solidFill>
              </a:rPr>
              <a:t>Send appropriate diagnostics</a:t>
            </a:r>
          </a:p>
          <a:p>
            <a:r>
              <a:rPr lang="en-US" sz="2400" dirty="0">
                <a:solidFill>
                  <a:schemeClr val="bg1"/>
                </a:solidFill>
              </a:rPr>
              <a:t>Follow guidelines to tailor treatment</a:t>
            </a:r>
          </a:p>
          <a:p>
            <a:pPr marL="0" indent="0">
              <a:buNone/>
            </a:pPr>
            <a:endParaRPr lang="en-US" sz="2400" dirty="0">
              <a:solidFill>
                <a:schemeClr val="bg1"/>
              </a:solidFill>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7065683" y="484632"/>
            <a:ext cx="4156633" cy="5733287"/>
          </a:xfrm>
          <a:prstGeom prst="rect">
            <a:avLst/>
          </a:prstGeom>
        </p:spPr>
      </p:pic>
      <p:sp>
        <p:nvSpPr>
          <p:cNvPr id="10" name="Rectangle 9">
            <a:extLst>
              <a:ext uri="{FF2B5EF4-FFF2-40B4-BE49-F238E27FC236}">
                <a16:creationId xmlns:a16="http://schemas.microsoft.com/office/drawing/2014/main" id="{934A7C7B-482E-46EE-8CBD-2CF24E26A5EE}"/>
              </a:ext>
            </a:extLst>
          </p:cNvPr>
          <p:cNvSpPr/>
          <p:nvPr/>
        </p:nvSpPr>
        <p:spPr>
          <a:xfrm>
            <a:off x="969684" y="2604654"/>
            <a:ext cx="4752936" cy="824345"/>
          </a:xfrm>
          <a:prstGeom prst="rect">
            <a:avLst/>
          </a:prstGeom>
          <a:no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5ADD96-B828-4B8C-8067-5B7F11B5130B}"/>
              </a:ext>
            </a:extLst>
          </p:cNvPr>
          <p:cNvSpPr/>
          <p:nvPr/>
        </p:nvSpPr>
        <p:spPr>
          <a:xfrm>
            <a:off x="497243" y="6400520"/>
            <a:ext cx="4262898" cy="307777"/>
          </a:xfrm>
          <a:prstGeom prst="rect">
            <a:avLst/>
          </a:prstGeom>
        </p:spPr>
        <p:txBody>
          <a:bodyPr wrap="none">
            <a:spAutoFit/>
          </a:bodyPr>
          <a:lstStyle/>
          <a:p>
            <a:r>
              <a:rPr lang="en-US" sz="1400" dirty="0"/>
              <a:t>AHRQ Safety Program for Improving Antibiotic Use 2018</a:t>
            </a:r>
          </a:p>
        </p:txBody>
      </p:sp>
    </p:spTree>
    <p:extLst>
      <p:ext uri="{BB962C8B-B14F-4D97-AF65-F5344CB8AC3E}">
        <p14:creationId xmlns:p14="http://schemas.microsoft.com/office/powerpoint/2010/main" val="106401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631825"/>
            <a:ext cx="10515600" cy="1325563"/>
          </a:xfrm>
        </p:spPr>
        <p:txBody>
          <a:bodyPr>
            <a:normAutofit/>
          </a:bodyPr>
          <a:lstStyle/>
          <a:p>
            <a:pPr algn="ctr"/>
            <a:r>
              <a:rPr lang="en-US" dirty="0"/>
              <a:t>Pneumonia – Recognize the Syndrome</a:t>
            </a:r>
          </a:p>
        </p:txBody>
      </p:sp>
      <p:cxnSp>
        <p:nvCxnSpPr>
          <p:cNvPr id="20" name="Straight Connector 1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838200" y="2269172"/>
            <a:ext cx="10515600" cy="3882243"/>
          </a:xfrm>
        </p:spPr>
        <p:txBody>
          <a:bodyPr>
            <a:noAutofit/>
          </a:bodyPr>
          <a:lstStyle/>
          <a:p>
            <a:r>
              <a:rPr lang="en-US" sz="2400" dirty="0"/>
              <a:t>Clinical manifestations </a:t>
            </a:r>
          </a:p>
          <a:p>
            <a:pPr lvl="1"/>
            <a:r>
              <a:rPr lang="en-US" dirty="0"/>
              <a:t>Tachypnea</a:t>
            </a:r>
          </a:p>
          <a:p>
            <a:pPr lvl="1"/>
            <a:r>
              <a:rPr lang="en-US" dirty="0"/>
              <a:t>Cough</a:t>
            </a:r>
          </a:p>
          <a:p>
            <a:pPr lvl="1"/>
            <a:r>
              <a:rPr lang="en-US" dirty="0"/>
              <a:t>Increased secretions</a:t>
            </a:r>
          </a:p>
          <a:p>
            <a:pPr lvl="1"/>
            <a:r>
              <a:rPr lang="en-US" dirty="0"/>
              <a:t>Hypoxia/increased O2 requirement</a:t>
            </a:r>
          </a:p>
          <a:p>
            <a:pPr lvl="1"/>
            <a:r>
              <a:rPr lang="en-US" dirty="0"/>
              <a:t>Crackles on exam</a:t>
            </a:r>
          </a:p>
          <a:p>
            <a:r>
              <a:rPr lang="en-US" sz="2400" dirty="0"/>
              <a:t>Radiographic findings may be misleading</a:t>
            </a:r>
          </a:p>
          <a:p>
            <a:r>
              <a:rPr lang="en-US" sz="2400" dirty="0"/>
              <a:t>Positive cultures may indicate colonization</a:t>
            </a:r>
          </a:p>
          <a:p>
            <a:r>
              <a:rPr lang="en-US" sz="2400" dirty="0"/>
              <a:t>Look-alikes: mucous plug, fluid overload, aspiration</a:t>
            </a:r>
          </a:p>
        </p:txBody>
      </p:sp>
      <p:sp>
        <p:nvSpPr>
          <p:cNvPr id="14" name="Title 1">
            <a:extLst>
              <a:ext uri="{FF2B5EF4-FFF2-40B4-BE49-F238E27FC236}">
                <a16:creationId xmlns:a16="http://schemas.microsoft.com/office/drawing/2014/main" id="{5A2C0E26-A657-4E1A-8569-036E38BE9A8F}"/>
              </a:ext>
            </a:extLst>
          </p:cNvPr>
          <p:cNvSpPr txBox="1">
            <a:spLocks/>
          </p:cNvSpPr>
          <p:nvPr/>
        </p:nvSpPr>
        <p:spPr>
          <a:xfrm>
            <a:off x="5529508" y="2589212"/>
            <a:ext cx="6181047" cy="167957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latin typeface="Papyrus" panose="03070502060502030205" pitchFamily="66" charset="0"/>
              </a:rPr>
              <a:t>“You have to have pneumonia, to have pneumonia”</a:t>
            </a:r>
            <a:endParaRPr lang="en-US" dirty="0">
              <a:latin typeface="Papyrus" panose="03070502060502030205" pitchFamily="66" charset="0"/>
            </a:endParaRPr>
          </a:p>
        </p:txBody>
      </p:sp>
    </p:spTree>
    <p:extLst>
      <p:ext uri="{BB962C8B-B14F-4D97-AF65-F5344CB8AC3E}">
        <p14:creationId xmlns:p14="http://schemas.microsoft.com/office/powerpoint/2010/main" val="216944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74BC92-AA93-44DB-8EAD-983FC2DE330B}"/>
              </a:ext>
            </a:extLst>
          </p:cNvPr>
          <p:cNvSpPr/>
          <p:nvPr/>
        </p:nvSpPr>
        <p:spPr>
          <a:xfrm>
            <a:off x="325121" y="251784"/>
            <a:ext cx="11541759" cy="635443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Additional Infectious Syndromes</a:t>
            </a:r>
          </a:p>
        </p:txBody>
      </p:sp>
      <p:sp>
        <p:nvSpPr>
          <p:cNvPr id="4" name="Text Placeholder 3"/>
          <p:cNvSpPr>
            <a:spLocks noGrp="1"/>
          </p:cNvSpPr>
          <p:nvPr>
            <p:ph type="body" idx="1"/>
          </p:nvPr>
        </p:nvSpPr>
        <p:spPr>
          <a:xfrm>
            <a:off x="839788" y="1833563"/>
            <a:ext cx="5157787" cy="823912"/>
          </a:xfrm>
        </p:spPr>
        <p:txBody>
          <a:bodyPr>
            <a:noAutofit/>
          </a:bodyPr>
          <a:lstStyle/>
          <a:p>
            <a:pPr algn="ctr"/>
            <a:r>
              <a:rPr lang="en-US" sz="3200" dirty="0"/>
              <a:t>May Require Empiric </a:t>
            </a:r>
            <a:br>
              <a:rPr lang="en-US" sz="3200" dirty="0"/>
            </a:br>
            <a:r>
              <a:rPr lang="en-US" sz="3200" dirty="0"/>
              <a:t>Gram-Positive Coverage</a:t>
            </a:r>
          </a:p>
        </p:txBody>
      </p:sp>
      <p:sp>
        <p:nvSpPr>
          <p:cNvPr id="5" name="Content Placeholder 4"/>
          <p:cNvSpPr>
            <a:spLocks noGrp="1"/>
          </p:cNvSpPr>
          <p:nvPr>
            <p:ph sz="half" idx="2"/>
          </p:nvPr>
        </p:nvSpPr>
        <p:spPr>
          <a:xfrm>
            <a:off x="1312863" y="2806699"/>
            <a:ext cx="4684712" cy="3535364"/>
          </a:xfrm>
        </p:spPr>
        <p:txBody>
          <a:bodyPr>
            <a:normAutofit/>
          </a:bodyPr>
          <a:lstStyle/>
          <a:p>
            <a:r>
              <a:rPr lang="en-US" sz="3200" dirty="0"/>
              <a:t>Sepsis</a:t>
            </a:r>
          </a:p>
          <a:p>
            <a:r>
              <a:rPr lang="en-US" sz="3200" dirty="0"/>
              <a:t>Skin and soft tissue infection</a:t>
            </a:r>
          </a:p>
          <a:p>
            <a:r>
              <a:rPr lang="en-US" sz="3200" dirty="0"/>
              <a:t>Meningitis</a:t>
            </a:r>
          </a:p>
          <a:p>
            <a:r>
              <a:rPr lang="en-US" sz="3200" dirty="0"/>
              <a:t>Febrile neutropenia</a:t>
            </a:r>
          </a:p>
          <a:p>
            <a:endParaRPr lang="en-US" sz="3200" dirty="0"/>
          </a:p>
        </p:txBody>
      </p:sp>
      <p:sp>
        <p:nvSpPr>
          <p:cNvPr id="6" name="Text Placeholder 5"/>
          <p:cNvSpPr>
            <a:spLocks noGrp="1"/>
          </p:cNvSpPr>
          <p:nvPr>
            <p:ph type="body" sz="quarter" idx="3"/>
          </p:nvPr>
        </p:nvSpPr>
        <p:spPr>
          <a:xfrm>
            <a:off x="6172200" y="1833563"/>
            <a:ext cx="5321300" cy="823912"/>
          </a:xfrm>
        </p:spPr>
        <p:txBody>
          <a:bodyPr>
            <a:noAutofit/>
          </a:bodyPr>
          <a:lstStyle/>
          <a:p>
            <a:pPr algn="ctr"/>
            <a:r>
              <a:rPr lang="en-US" sz="3200" dirty="0"/>
              <a:t>Do Not Require Empiric </a:t>
            </a:r>
            <a:br>
              <a:rPr lang="en-US" sz="3200" dirty="0"/>
            </a:br>
            <a:r>
              <a:rPr lang="en-US" sz="3200" dirty="0"/>
              <a:t>Gram-Positive Coverage</a:t>
            </a:r>
          </a:p>
        </p:txBody>
      </p:sp>
      <p:sp>
        <p:nvSpPr>
          <p:cNvPr id="7" name="Content Placeholder 6"/>
          <p:cNvSpPr>
            <a:spLocks noGrp="1"/>
          </p:cNvSpPr>
          <p:nvPr>
            <p:ph sz="quarter" idx="4"/>
          </p:nvPr>
        </p:nvSpPr>
        <p:spPr>
          <a:xfrm>
            <a:off x="6604000" y="2806699"/>
            <a:ext cx="4584700" cy="3535363"/>
          </a:xfrm>
        </p:spPr>
        <p:txBody>
          <a:bodyPr>
            <a:normAutofit/>
          </a:bodyPr>
          <a:lstStyle/>
          <a:p>
            <a:r>
              <a:rPr lang="en-US" sz="3200" dirty="0"/>
              <a:t>Urinary tract infection</a:t>
            </a:r>
          </a:p>
          <a:p>
            <a:r>
              <a:rPr lang="en-US" sz="3200" dirty="0"/>
              <a:t>Intra-abdominal infection</a:t>
            </a:r>
          </a:p>
        </p:txBody>
      </p:sp>
    </p:spTree>
    <p:extLst>
      <p:ext uri="{BB962C8B-B14F-4D97-AF65-F5344CB8AC3E}">
        <p14:creationId xmlns:p14="http://schemas.microsoft.com/office/powerpoint/2010/main" val="2467687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360" y="640263"/>
            <a:ext cx="5239512" cy="1344975"/>
          </a:xfrm>
        </p:spPr>
        <p:txBody>
          <a:bodyPr>
            <a:normAutofit/>
          </a:bodyPr>
          <a:lstStyle/>
          <a:p>
            <a:r>
              <a:rPr lang="en-US" sz="3400" dirty="0">
                <a:solidFill>
                  <a:schemeClr val="bg1"/>
                </a:solidFill>
              </a:rPr>
              <a:t>Optimization of Vancomycin </a:t>
            </a:r>
            <a:br>
              <a:rPr lang="en-US" sz="3400" dirty="0">
                <a:solidFill>
                  <a:schemeClr val="bg1"/>
                </a:solidFill>
              </a:rPr>
            </a:br>
            <a:r>
              <a:rPr lang="en-US" sz="3400" dirty="0">
                <a:solidFill>
                  <a:schemeClr val="bg1"/>
                </a:solidFill>
              </a:rPr>
              <a:t>(and All Antimicrobial) Use</a:t>
            </a:r>
          </a:p>
        </p:txBody>
      </p:sp>
      <p:cxnSp>
        <p:nvCxnSpPr>
          <p:cNvPr id="13" name="Straight Connector 1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7023" y="2050687"/>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98382" y="2206281"/>
            <a:ext cx="5235490" cy="3773010"/>
          </a:xfrm>
        </p:spPr>
        <p:txBody>
          <a:bodyPr>
            <a:normAutofit/>
          </a:bodyPr>
          <a:lstStyle/>
          <a:p>
            <a:r>
              <a:rPr lang="en-US" sz="2400" dirty="0">
                <a:solidFill>
                  <a:schemeClr val="bg1"/>
                </a:solidFill>
              </a:rPr>
              <a:t>Appropriate empiric use</a:t>
            </a:r>
          </a:p>
          <a:p>
            <a:pPr lvl="1"/>
            <a:r>
              <a:rPr lang="en-US" dirty="0">
                <a:solidFill>
                  <a:schemeClr val="bg1"/>
                </a:solidFill>
              </a:rPr>
              <a:t>Recognize the syndrome</a:t>
            </a:r>
          </a:p>
          <a:p>
            <a:pPr lvl="1"/>
            <a:r>
              <a:rPr lang="en-US" dirty="0">
                <a:solidFill>
                  <a:schemeClr val="bg1"/>
                </a:solidFill>
              </a:rPr>
              <a:t>Use syndrome-specific treatment</a:t>
            </a:r>
          </a:p>
          <a:p>
            <a:pPr lvl="1"/>
            <a:r>
              <a:rPr lang="en-US" dirty="0">
                <a:solidFill>
                  <a:schemeClr val="bg1"/>
                </a:solidFill>
              </a:rPr>
              <a:t>Consider individual patient factors</a:t>
            </a:r>
          </a:p>
          <a:p>
            <a:r>
              <a:rPr lang="en-US" sz="2400" dirty="0">
                <a:solidFill>
                  <a:schemeClr val="bg1"/>
                </a:solidFill>
              </a:rPr>
              <a:t>Send appropriate diagnostics</a:t>
            </a:r>
          </a:p>
          <a:p>
            <a:r>
              <a:rPr lang="en-US" sz="2400" dirty="0">
                <a:solidFill>
                  <a:schemeClr val="bg1"/>
                </a:solidFill>
              </a:rPr>
              <a:t>Follow guidelines to tailor treatment</a:t>
            </a:r>
          </a:p>
          <a:p>
            <a:pPr marL="0" indent="0">
              <a:buNone/>
            </a:pPr>
            <a:endParaRPr lang="en-US" sz="2400" dirty="0">
              <a:solidFill>
                <a:schemeClr val="bg1"/>
              </a:solidFill>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7065683" y="484632"/>
            <a:ext cx="4156633" cy="5733287"/>
          </a:xfrm>
          <a:prstGeom prst="rect">
            <a:avLst/>
          </a:prstGeom>
        </p:spPr>
      </p:pic>
      <p:sp>
        <p:nvSpPr>
          <p:cNvPr id="10" name="Rectangle 9">
            <a:extLst>
              <a:ext uri="{FF2B5EF4-FFF2-40B4-BE49-F238E27FC236}">
                <a16:creationId xmlns:a16="http://schemas.microsoft.com/office/drawing/2014/main" id="{934A7C7B-482E-46EE-8CBD-2CF24E26A5EE}"/>
              </a:ext>
            </a:extLst>
          </p:cNvPr>
          <p:cNvSpPr/>
          <p:nvPr/>
        </p:nvSpPr>
        <p:spPr>
          <a:xfrm>
            <a:off x="594360" y="3787140"/>
            <a:ext cx="4069080" cy="495300"/>
          </a:xfrm>
          <a:prstGeom prst="rect">
            <a:avLst/>
          </a:prstGeom>
          <a:no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5ADD96-B828-4B8C-8067-5B7F11B5130B}"/>
              </a:ext>
            </a:extLst>
          </p:cNvPr>
          <p:cNvSpPr/>
          <p:nvPr/>
        </p:nvSpPr>
        <p:spPr>
          <a:xfrm>
            <a:off x="497243" y="6400520"/>
            <a:ext cx="4262898" cy="307777"/>
          </a:xfrm>
          <a:prstGeom prst="rect">
            <a:avLst/>
          </a:prstGeom>
        </p:spPr>
        <p:txBody>
          <a:bodyPr wrap="none">
            <a:spAutoFit/>
          </a:bodyPr>
          <a:lstStyle/>
          <a:p>
            <a:r>
              <a:rPr lang="en-US" sz="1400" dirty="0"/>
              <a:t>AHRQ Safety Program for Improving Antibiotic Use 2018</a:t>
            </a:r>
          </a:p>
        </p:txBody>
      </p:sp>
    </p:spTree>
    <p:extLst>
      <p:ext uri="{BB962C8B-B14F-4D97-AF65-F5344CB8AC3E}">
        <p14:creationId xmlns:p14="http://schemas.microsoft.com/office/powerpoint/2010/main" val="3199477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576" y="822960"/>
            <a:ext cx="9829800" cy="1325880"/>
          </a:xfrm>
        </p:spPr>
        <p:txBody>
          <a:bodyPr>
            <a:normAutofit/>
          </a:bodyPr>
          <a:lstStyle/>
          <a:p>
            <a:pPr algn="ctr"/>
            <a:r>
              <a:rPr lang="en-US" sz="4000">
                <a:solidFill>
                  <a:srgbClr val="FFFFFF"/>
                </a:solidFill>
              </a:rPr>
              <a:t>MRSA Diagnostic Methods</a:t>
            </a:r>
          </a:p>
        </p:txBody>
      </p:sp>
      <p:sp>
        <p:nvSpPr>
          <p:cNvPr id="3" name="Content Placeholder 2"/>
          <p:cNvSpPr>
            <a:spLocks noGrp="1"/>
          </p:cNvSpPr>
          <p:nvPr>
            <p:ph idx="1"/>
          </p:nvPr>
        </p:nvSpPr>
        <p:spPr>
          <a:xfrm>
            <a:off x="804672" y="2827419"/>
            <a:ext cx="5126896" cy="3227626"/>
          </a:xfrm>
        </p:spPr>
        <p:txBody>
          <a:bodyPr anchor="ctr">
            <a:normAutofit/>
          </a:bodyPr>
          <a:lstStyle/>
          <a:p>
            <a:r>
              <a:rPr lang="en-US" sz="2400" dirty="0">
                <a:solidFill>
                  <a:srgbClr val="000000"/>
                </a:solidFill>
              </a:rPr>
              <a:t>Nares screen</a:t>
            </a:r>
          </a:p>
          <a:p>
            <a:pPr lvl="1"/>
            <a:r>
              <a:rPr lang="en-US" dirty="0">
                <a:solidFill>
                  <a:srgbClr val="000000"/>
                </a:solidFill>
              </a:rPr>
              <a:t>Culture </a:t>
            </a:r>
          </a:p>
          <a:p>
            <a:pPr lvl="1"/>
            <a:r>
              <a:rPr lang="en-US" dirty="0">
                <a:solidFill>
                  <a:srgbClr val="000000"/>
                </a:solidFill>
              </a:rPr>
              <a:t>PCR</a:t>
            </a:r>
          </a:p>
          <a:p>
            <a:r>
              <a:rPr lang="en-US" sz="2400" dirty="0">
                <a:solidFill>
                  <a:srgbClr val="000000"/>
                </a:solidFill>
              </a:rPr>
              <a:t>Blood </a:t>
            </a:r>
          </a:p>
          <a:p>
            <a:pPr lvl="1"/>
            <a:r>
              <a:rPr lang="en-US" dirty="0">
                <a:solidFill>
                  <a:srgbClr val="000000"/>
                </a:solidFill>
              </a:rPr>
              <a:t>Culture</a:t>
            </a:r>
          </a:p>
          <a:p>
            <a:pPr lvl="1"/>
            <a:r>
              <a:rPr lang="en-US" dirty="0">
                <a:solidFill>
                  <a:srgbClr val="000000"/>
                </a:solidFill>
              </a:rPr>
              <a:t>Molecular methods</a:t>
            </a:r>
            <a:endParaRPr lang="en-US" sz="1900" dirty="0">
              <a:solidFill>
                <a:srgbClr val="000000"/>
              </a:solidFill>
            </a:endParaRPr>
          </a:p>
          <a:p>
            <a:endParaRPr lang="en-US" sz="1900" dirty="0">
              <a:solidFill>
                <a:srgbClr val="000000"/>
              </a:solidFill>
            </a:endParaRPr>
          </a:p>
        </p:txBody>
      </p:sp>
      <p:grpSp>
        <p:nvGrpSpPr>
          <p:cNvPr id="9" name="Group 8"/>
          <p:cNvGrpSpPr>
            <a:grpSpLocks noChangeAspect="1"/>
          </p:cNvGrpSpPr>
          <p:nvPr/>
        </p:nvGrpSpPr>
        <p:grpSpPr>
          <a:xfrm>
            <a:off x="4691699" y="4050666"/>
            <a:ext cx="7229686" cy="2281059"/>
            <a:chOff x="4928583" y="4279900"/>
            <a:chExt cx="6425217" cy="2027238"/>
          </a:xfrm>
        </p:grpSpPr>
        <p:pic>
          <p:nvPicPr>
            <p:cNvPr id="5" name="Picture 4"/>
            <p:cNvPicPr>
              <a:picLocks noChangeAspect="1"/>
            </p:cNvPicPr>
            <p:nvPr/>
          </p:nvPicPr>
          <p:blipFill rotWithShape="1">
            <a:blip r:embed="rId4"/>
            <a:srcRect t="14810" r="77672"/>
            <a:stretch/>
          </p:blipFill>
          <p:spPr>
            <a:xfrm>
              <a:off x="4928583" y="4279900"/>
              <a:ext cx="2164918" cy="2027238"/>
            </a:xfrm>
            <a:prstGeom prst="rect">
              <a:avLst/>
            </a:prstGeom>
          </p:spPr>
        </p:pic>
        <p:pic>
          <p:nvPicPr>
            <p:cNvPr id="7" name="Picture 6"/>
            <p:cNvPicPr>
              <a:picLocks noChangeAspect="1"/>
            </p:cNvPicPr>
            <p:nvPr/>
          </p:nvPicPr>
          <p:blipFill rotWithShape="1">
            <a:blip r:embed="rId4"/>
            <a:srcRect l="63784" t="14810"/>
            <a:stretch/>
          </p:blipFill>
          <p:spPr>
            <a:xfrm>
              <a:off x="7842250" y="4279900"/>
              <a:ext cx="3511550" cy="2027238"/>
            </a:xfrm>
            <a:prstGeom prst="rect">
              <a:avLst/>
            </a:prstGeom>
          </p:spPr>
        </p:pic>
        <p:pic>
          <p:nvPicPr>
            <p:cNvPr id="8" name="Picture 7"/>
            <p:cNvPicPr>
              <a:picLocks noChangeAspect="1"/>
            </p:cNvPicPr>
            <p:nvPr/>
          </p:nvPicPr>
          <p:blipFill rotWithShape="1">
            <a:blip r:embed="rId4"/>
            <a:srcRect l="34116" t="14810" r="57960"/>
            <a:stretch/>
          </p:blipFill>
          <p:spPr>
            <a:xfrm>
              <a:off x="7073900" y="4279900"/>
              <a:ext cx="768350" cy="2027238"/>
            </a:xfrm>
            <a:prstGeom prst="rect">
              <a:avLst/>
            </a:prstGeom>
          </p:spPr>
        </p:pic>
      </p:grpSp>
      <p:sp>
        <p:nvSpPr>
          <p:cNvPr id="13" name="Title 1">
            <a:extLst>
              <a:ext uri="{FF2B5EF4-FFF2-40B4-BE49-F238E27FC236}">
                <a16:creationId xmlns:a16="http://schemas.microsoft.com/office/drawing/2014/main" id="{B8B381E2-ABAF-474A-BD23-277B158EA33D}"/>
              </a:ext>
            </a:extLst>
          </p:cNvPr>
          <p:cNvSpPr txBox="1">
            <a:spLocks/>
          </p:cNvSpPr>
          <p:nvPr/>
        </p:nvSpPr>
        <p:spPr>
          <a:xfrm>
            <a:off x="5931568" y="2729866"/>
            <a:ext cx="4991100" cy="132080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Papyrus" panose="03070502060502030205" pitchFamily="66" charset="0"/>
              </a:rPr>
              <a:t>“</a:t>
            </a:r>
            <a:r>
              <a:rPr lang="en-US" sz="4000" i="1" dirty="0">
                <a:latin typeface="Papyrus" panose="03070502060502030205" pitchFamily="66" charset="0"/>
              </a:rPr>
              <a:t>S. aureus</a:t>
            </a:r>
            <a:r>
              <a:rPr lang="en-US" sz="4000" dirty="0">
                <a:latin typeface="Papyrus" panose="03070502060502030205" pitchFamily="66" charset="0"/>
              </a:rPr>
              <a:t> is not a bashful pathogen”  - JJ</a:t>
            </a:r>
            <a:endParaRPr lang="en-US" sz="3600" dirty="0">
              <a:latin typeface="Papyrus" panose="03070502060502030205" pitchFamily="66" charset="0"/>
            </a:endParaRPr>
          </a:p>
        </p:txBody>
      </p:sp>
      <p:sp>
        <p:nvSpPr>
          <p:cNvPr id="15" name="Rectangle 14">
            <a:extLst>
              <a:ext uri="{FF2B5EF4-FFF2-40B4-BE49-F238E27FC236}">
                <a16:creationId xmlns:a16="http://schemas.microsoft.com/office/drawing/2014/main" id="{DC9C1D0A-E1C7-4167-99A2-8F382CF346E2}"/>
              </a:ext>
            </a:extLst>
          </p:cNvPr>
          <p:cNvSpPr/>
          <p:nvPr/>
        </p:nvSpPr>
        <p:spPr>
          <a:xfrm>
            <a:off x="476923" y="6385124"/>
            <a:ext cx="3600128" cy="307777"/>
          </a:xfrm>
          <a:prstGeom prst="rect">
            <a:avLst/>
          </a:prstGeom>
        </p:spPr>
        <p:txBody>
          <a:bodyPr wrap="square">
            <a:spAutoFit/>
          </a:bodyPr>
          <a:lstStyle/>
          <a:p>
            <a:r>
              <a:rPr lang="en-US" sz="1400" dirty="0"/>
              <a:t>Pardo </a:t>
            </a:r>
            <a:r>
              <a:rPr lang="en-US" sz="1400" i="1" dirty="0"/>
              <a:t>Ann </a:t>
            </a:r>
            <a:r>
              <a:rPr lang="en-US" sz="1400" i="1" dirty="0" err="1"/>
              <a:t>Pharmacother</a:t>
            </a:r>
            <a:r>
              <a:rPr lang="en-US" sz="1400" dirty="0"/>
              <a:t> 2014</a:t>
            </a:r>
          </a:p>
        </p:txBody>
      </p:sp>
      <p:pic>
        <p:nvPicPr>
          <p:cNvPr id="17" name="Picture 16">
            <a:extLst>
              <a:ext uri="{FF2B5EF4-FFF2-40B4-BE49-F238E27FC236}">
                <a16:creationId xmlns:a16="http://schemas.microsoft.com/office/drawing/2014/main" id="{05B56B3A-0C6B-46EC-AAB9-331F2DB4D1E6}"/>
              </a:ext>
            </a:extLst>
          </p:cNvPr>
          <p:cNvPicPr>
            <a:picLocks noChangeAspect="1"/>
          </p:cNvPicPr>
          <p:nvPr/>
        </p:nvPicPr>
        <p:blipFill>
          <a:blip r:embed="rId5"/>
          <a:stretch>
            <a:fillRect/>
          </a:stretch>
        </p:blipFill>
        <p:spPr>
          <a:xfrm>
            <a:off x="597671" y="2590639"/>
            <a:ext cx="3851958" cy="3722544"/>
          </a:xfrm>
          <a:prstGeom prst="rect">
            <a:avLst/>
          </a:prstGeom>
        </p:spPr>
      </p:pic>
    </p:spTree>
    <p:extLst>
      <p:ext uri="{BB962C8B-B14F-4D97-AF65-F5344CB8AC3E}">
        <p14:creationId xmlns:p14="http://schemas.microsoft.com/office/powerpoint/2010/main" val="203095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Gram stain from aspirate</a:t>
            </a:r>
            <a:endParaRPr lang="en-US" sz="3600" kern="1200" dirty="0">
              <a:solidFill>
                <a:srgbClr val="FFFFFF"/>
              </a:solidFill>
              <a:latin typeface="+mj-lt"/>
              <a:ea typeface="+mj-ea"/>
              <a:cs typeface="+mj-cs"/>
            </a:endParaRPr>
          </a:p>
        </p:txBody>
      </p:sp>
      <p:pic>
        <p:nvPicPr>
          <p:cNvPr id="18438" name="Picture 6" descr="Image"/>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27804" y="1146042"/>
            <a:ext cx="6946774" cy="4953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844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Pharmacy-Driven MRSA PCR Screen Protocol</a:t>
            </a:r>
          </a:p>
        </p:txBody>
      </p:sp>
      <p:graphicFrame>
        <p:nvGraphicFramePr>
          <p:cNvPr id="11" name="Content Placeholder 2">
            <a:extLst>
              <a:ext uri="{FF2B5EF4-FFF2-40B4-BE49-F238E27FC236}">
                <a16:creationId xmlns:a16="http://schemas.microsoft.com/office/drawing/2014/main" id="{3C4C7E82-5ED4-4ED9-8B24-7479E89DE0BC}"/>
              </a:ext>
            </a:extLst>
          </p:cNvPr>
          <p:cNvGraphicFramePr>
            <a:graphicFrameLocks noGrp="1"/>
          </p:cNvGraphicFramePr>
          <p:nvPr>
            <p:ph idx="1"/>
            <p:extLst>
              <p:ext uri="{D42A27DB-BD31-4B8C-83A1-F6EECF244321}">
                <p14:modId xmlns:p14="http://schemas.microsoft.com/office/powerpoint/2010/main" val="2297186801"/>
              </p:ext>
            </p:extLst>
          </p:nvPr>
        </p:nvGraphicFramePr>
        <p:xfrm>
          <a:off x="838200" y="1631851"/>
          <a:ext cx="5740400" cy="48610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9189453" y="5155986"/>
            <a:ext cx="756938" cy="523220"/>
          </a:xfrm>
          <a:prstGeom prst="rect">
            <a:avLst/>
          </a:prstGeom>
        </p:spPr>
        <p:txBody>
          <a:bodyPr wrap="none">
            <a:spAutoFit/>
          </a:bodyPr>
          <a:lstStyle/>
          <a:p>
            <a:r>
              <a:rPr lang="en-US" sz="2800" dirty="0">
                <a:solidFill>
                  <a:schemeClr val="bg1"/>
                </a:solidFill>
              </a:rPr>
              <a:t>PCR</a:t>
            </a:r>
          </a:p>
        </p:txBody>
      </p:sp>
      <p:grpSp>
        <p:nvGrpSpPr>
          <p:cNvPr id="20" name="Group 19">
            <a:extLst>
              <a:ext uri="{FF2B5EF4-FFF2-40B4-BE49-F238E27FC236}">
                <a16:creationId xmlns:a16="http://schemas.microsoft.com/office/drawing/2014/main" id="{51CECD0A-3C3B-4FBC-BAEB-C1E12650FB24}"/>
              </a:ext>
            </a:extLst>
          </p:cNvPr>
          <p:cNvGrpSpPr/>
          <p:nvPr/>
        </p:nvGrpSpPr>
        <p:grpSpPr>
          <a:xfrm>
            <a:off x="7434508" y="1825625"/>
            <a:ext cx="3509890" cy="4414691"/>
            <a:chOff x="7280030" y="1627383"/>
            <a:chExt cx="3509890" cy="4414691"/>
          </a:xfrm>
        </p:grpSpPr>
        <p:grpSp>
          <p:nvGrpSpPr>
            <p:cNvPr id="18" name="Group 17">
              <a:extLst>
                <a:ext uri="{FF2B5EF4-FFF2-40B4-BE49-F238E27FC236}">
                  <a16:creationId xmlns:a16="http://schemas.microsoft.com/office/drawing/2014/main" id="{AC43C425-8922-44A3-9B63-92001D7065A8}"/>
                </a:ext>
              </a:extLst>
            </p:cNvPr>
            <p:cNvGrpSpPr/>
            <p:nvPr/>
          </p:nvGrpSpPr>
          <p:grpSpPr>
            <a:xfrm>
              <a:off x="7457780" y="1780550"/>
              <a:ext cx="3196916" cy="4203882"/>
              <a:chOff x="7457780" y="1780550"/>
              <a:chExt cx="3196916" cy="4203882"/>
            </a:xfrm>
          </p:grpSpPr>
          <p:grpSp>
            <p:nvGrpSpPr>
              <p:cNvPr id="12" name="Group 11">
                <a:extLst>
                  <a:ext uri="{FF2B5EF4-FFF2-40B4-BE49-F238E27FC236}">
                    <a16:creationId xmlns:a16="http://schemas.microsoft.com/office/drawing/2014/main" id="{F9FDB7E3-791F-45CB-A90B-F166446C73B5}"/>
                  </a:ext>
                </a:extLst>
              </p:cNvPr>
              <p:cNvGrpSpPr/>
              <p:nvPr/>
            </p:nvGrpSpPr>
            <p:grpSpPr>
              <a:xfrm>
                <a:off x="7457780" y="1780550"/>
                <a:ext cx="3196916" cy="4203882"/>
                <a:chOff x="7154693" y="1726248"/>
                <a:chExt cx="3196916" cy="4203882"/>
              </a:xfrm>
            </p:grpSpPr>
            <p:pic>
              <p:nvPicPr>
                <p:cNvPr id="13" name="Picture 12">
                  <a:extLst>
                    <a:ext uri="{FF2B5EF4-FFF2-40B4-BE49-F238E27FC236}">
                      <a16:creationId xmlns:a16="http://schemas.microsoft.com/office/drawing/2014/main" id="{518A3D6D-8CC5-4DFF-A96C-9819511A6E12}"/>
                    </a:ext>
                  </a:extLst>
                </p:cNvPr>
                <p:cNvPicPr>
                  <a:picLocks noChangeAspect="1"/>
                </p:cNvPicPr>
                <p:nvPr/>
              </p:nvPicPr>
              <p:blipFill>
                <a:blip r:embed="rId8"/>
                <a:stretch>
                  <a:fillRect/>
                </a:stretch>
              </p:blipFill>
              <p:spPr>
                <a:xfrm>
                  <a:off x="7154693" y="1726248"/>
                  <a:ext cx="3170408" cy="2014141"/>
                </a:xfrm>
                <a:prstGeom prst="rect">
                  <a:avLst/>
                </a:prstGeom>
              </p:spPr>
            </p:pic>
            <p:pic>
              <p:nvPicPr>
                <p:cNvPr id="14" name="Picture 13">
                  <a:extLst>
                    <a:ext uri="{FF2B5EF4-FFF2-40B4-BE49-F238E27FC236}">
                      <a16:creationId xmlns:a16="http://schemas.microsoft.com/office/drawing/2014/main" id="{4772AFB3-B406-43BC-9117-DFD2F519C5B6}"/>
                    </a:ext>
                  </a:extLst>
                </p:cNvPr>
                <p:cNvPicPr>
                  <a:picLocks noChangeAspect="1"/>
                </p:cNvPicPr>
                <p:nvPr/>
              </p:nvPicPr>
              <p:blipFill>
                <a:blip r:embed="rId9"/>
                <a:stretch>
                  <a:fillRect/>
                </a:stretch>
              </p:blipFill>
              <p:spPr>
                <a:xfrm>
                  <a:off x="7154693" y="4172819"/>
                  <a:ext cx="3196916" cy="1516063"/>
                </a:xfrm>
                <a:prstGeom prst="rect">
                  <a:avLst/>
                </a:prstGeom>
              </p:spPr>
            </p:pic>
            <p:sp>
              <p:nvSpPr>
                <p:cNvPr id="15" name="Rectangle 14">
                  <a:extLst>
                    <a:ext uri="{FF2B5EF4-FFF2-40B4-BE49-F238E27FC236}">
                      <a16:creationId xmlns:a16="http://schemas.microsoft.com/office/drawing/2014/main" id="{FF7BF1A7-0C6D-427F-B206-E49D81FD3129}"/>
                    </a:ext>
                  </a:extLst>
                </p:cNvPr>
                <p:cNvSpPr/>
                <p:nvPr/>
              </p:nvSpPr>
              <p:spPr>
                <a:xfrm>
                  <a:off x="8350047" y="3639183"/>
                  <a:ext cx="389850" cy="584775"/>
                </a:xfrm>
                <a:prstGeom prst="rect">
                  <a:avLst/>
                </a:prstGeom>
              </p:spPr>
              <p:txBody>
                <a:bodyPr wrap="none">
                  <a:spAutoFit/>
                </a:bodyPr>
                <a:lstStyle/>
                <a:p>
                  <a:r>
                    <a:rPr lang="en-US" sz="3200" dirty="0"/>
                    <a:t>+</a:t>
                  </a:r>
                </a:p>
              </p:txBody>
            </p:sp>
            <p:sp>
              <p:nvSpPr>
                <p:cNvPr id="16" name="Rectangle 15">
                  <a:extLst>
                    <a:ext uri="{FF2B5EF4-FFF2-40B4-BE49-F238E27FC236}">
                      <a16:creationId xmlns:a16="http://schemas.microsoft.com/office/drawing/2014/main" id="{980CC2BA-784A-4D7C-BC1F-52B1E5C7D0AA}"/>
                    </a:ext>
                  </a:extLst>
                </p:cNvPr>
                <p:cNvSpPr/>
                <p:nvPr/>
              </p:nvSpPr>
              <p:spPr>
                <a:xfrm>
                  <a:off x="8455064" y="5468465"/>
                  <a:ext cx="1896545" cy="461665"/>
                </a:xfrm>
                <a:prstGeom prst="rect">
                  <a:avLst/>
                </a:prstGeom>
              </p:spPr>
              <p:txBody>
                <a:bodyPr wrap="none">
                  <a:spAutoFit/>
                </a:bodyPr>
                <a:lstStyle/>
                <a:p>
                  <a:r>
                    <a:rPr lang="en-US" sz="2400" dirty="0"/>
                    <a:t>(To be added)</a:t>
                  </a:r>
                </a:p>
              </p:txBody>
            </p:sp>
          </p:grpSp>
          <p:sp>
            <p:nvSpPr>
              <p:cNvPr id="17" name="TextBox 16">
                <a:extLst>
                  <a:ext uri="{FF2B5EF4-FFF2-40B4-BE49-F238E27FC236}">
                    <a16:creationId xmlns:a16="http://schemas.microsoft.com/office/drawing/2014/main" id="{F5164F5F-88F3-443E-974E-8776C729E8C6}"/>
                  </a:ext>
                </a:extLst>
              </p:cNvPr>
              <p:cNvSpPr txBox="1"/>
              <p:nvPr/>
            </p:nvSpPr>
            <p:spPr>
              <a:xfrm>
                <a:off x="9581176" y="4985152"/>
                <a:ext cx="947678" cy="461665"/>
              </a:xfrm>
              <a:prstGeom prst="rect">
                <a:avLst/>
              </a:prstGeom>
              <a:noFill/>
            </p:spPr>
            <p:txBody>
              <a:bodyPr wrap="square">
                <a:spAutoFit/>
              </a:bodyPr>
              <a:lstStyle/>
              <a:p>
                <a:r>
                  <a:rPr lang="en-US" sz="2400" dirty="0">
                    <a:solidFill>
                      <a:schemeClr val="bg1"/>
                    </a:solidFill>
                  </a:rPr>
                  <a:t>PCR</a:t>
                </a:r>
                <a:endParaRPr lang="en-US" dirty="0">
                  <a:solidFill>
                    <a:schemeClr val="bg1"/>
                  </a:solidFill>
                </a:endParaRPr>
              </a:p>
            </p:txBody>
          </p:sp>
        </p:grpSp>
        <p:sp>
          <p:nvSpPr>
            <p:cNvPr id="19" name="Rectangle 18">
              <a:extLst>
                <a:ext uri="{FF2B5EF4-FFF2-40B4-BE49-F238E27FC236}">
                  <a16:creationId xmlns:a16="http://schemas.microsoft.com/office/drawing/2014/main" id="{C5A2058F-7C35-4D97-9A76-107B207F3297}"/>
                </a:ext>
              </a:extLst>
            </p:cNvPr>
            <p:cNvSpPr/>
            <p:nvPr/>
          </p:nvSpPr>
          <p:spPr>
            <a:xfrm>
              <a:off x="7280030" y="1627383"/>
              <a:ext cx="3509890" cy="4414691"/>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1753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360" y="640263"/>
            <a:ext cx="5239512" cy="1344975"/>
          </a:xfrm>
        </p:spPr>
        <p:txBody>
          <a:bodyPr>
            <a:normAutofit/>
          </a:bodyPr>
          <a:lstStyle/>
          <a:p>
            <a:r>
              <a:rPr lang="en-US" sz="3400" dirty="0">
                <a:solidFill>
                  <a:schemeClr val="bg1"/>
                </a:solidFill>
              </a:rPr>
              <a:t>Optimization of Vancomycin </a:t>
            </a:r>
            <a:br>
              <a:rPr lang="en-US" sz="3400" dirty="0">
                <a:solidFill>
                  <a:schemeClr val="bg1"/>
                </a:solidFill>
              </a:rPr>
            </a:br>
            <a:r>
              <a:rPr lang="en-US" sz="3400" dirty="0">
                <a:solidFill>
                  <a:schemeClr val="bg1"/>
                </a:solidFill>
              </a:rPr>
              <a:t>(and All Antimicrobial) Use</a:t>
            </a:r>
          </a:p>
        </p:txBody>
      </p:sp>
      <p:cxnSp>
        <p:nvCxnSpPr>
          <p:cNvPr id="13" name="Straight Connector 1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7023" y="2050687"/>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98382" y="2206281"/>
            <a:ext cx="5235490" cy="3773010"/>
          </a:xfrm>
        </p:spPr>
        <p:txBody>
          <a:bodyPr>
            <a:normAutofit/>
          </a:bodyPr>
          <a:lstStyle/>
          <a:p>
            <a:r>
              <a:rPr lang="en-US" sz="2400" dirty="0">
                <a:solidFill>
                  <a:schemeClr val="bg1"/>
                </a:solidFill>
              </a:rPr>
              <a:t>Appropriate empiric use</a:t>
            </a:r>
          </a:p>
          <a:p>
            <a:pPr lvl="1"/>
            <a:r>
              <a:rPr lang="en-US" dirty="0">
                <a:solidFill>
                  <a:schemeClr val="bg1"/>
                </a:solidFill>
              </a:rPr>
              <a:t>Recognize the syndrome</a:t>
            </a:r>
          </a:p>
          <a:p>
            <a:pPr lvl="1"/>
            <a:r>
              <a:rPr lang="en-US" dirty="0">
                <a:solidFill>
                  <a:schemeClr val="bg1"/>
                </a:solidFill>
              </a:rPr>
              <a:t>Use syndrome-specific treatment</a:t>
            </a:r>
          </a:p>
          <a:p>
            <a:pPr lvl="1"/>
            <a:r>
              <a:rPr lang="en-US" dirty="0">
                <a:solidFill>
                  <a:schemeClr val="bg1"/>
                </a:solidFill>
              </a:rPr>
              <a:t>Consider individual patient factors</a:t>
            </a:r>
          </a:p>
          <a:p>
            <a:r>
              <a:rPr lang="en-US" sz="2400" dirty="0">
                <a:solidFill>
                  <a:schemeClr val="bg1"/>
                </a:solidFill>
              </a:rPr>
              <a:t>Send appropriate diagnostics</a:t>
            </a:r>
          </a:p>
          <a:p>
            <a:r>
              <a:rPr lang="en-US" sz="2400" dirty="0">
                <a:solidFill>
                  <a:schemeClr val="bg1"/>
                </a:solidFill>
              </a:rPr>
              <a:t>Follow guidelines to tailor treatment</a:t>
            </a:r>
          </a:p>
          <a:p>
            <a:pPr marL="0" indent="0">
              <a:buNone/>
            </a:pPr>
            <a:endParaRPr lang="en-US" sz="2400" dirty="0">
              <a:solidFill>
                <a:schemeClr val="bg1"/>
              </a:solidFill>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7065683" y="484632"/>
            <a:ext cx="4156633" cy="5733287"/>
          </a:xfrm>
          <a:prstGeom prst="rect">
            <a:avLst/>
          </a:prstGeom>
        </p:spPr>
      </p:pic>
      <p:sp>
        <p:nvSpPr>
          <p:cNvPr id="10" name="Rectangle 9">
            <a:extLst>
              <a:ext uri="{FF2B5EF4-FFF2-40B4-BE49-F238E27FC236}">
                <a16:creationId xmlns:a16="http://schemas.microsoft.com/office/drawing/2014/main" id="{934A7C7B-482E-46EE-8CBD-2CF24E26A5EE}"/>
              </a:ext>
            </a:extLst>
          </p:cNvPr>
          <p:cNvSpPr/>
          <p:nvPr/>
        </p:nvSpPr>
        <p:spPr>
          <a:xfrm>
            <a:off x="594151" y="4251374"/>
            <a:ext cx="4955553" cy="495300"/>
          </a:xfrm>
          <a:prstGeom prst="rect">
            <a:avLst/>
          </a:prstGeom>
          <a:no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5ADD96-B828-4B8C-8067-5B7F11B5130B}"/>
              </a:ext>
            </a:extLst>
          </p:cNvPr>
          <p:cNvSpPr/>
          <p:nvPr/>
        </p:nvSpPr>
        <p:spPr>
          <a:xfrm>
            <a:off x="497243" y="6400520"/>
            <a:ext cx="4262898" cy="307777"/>
          </a:xfrm>
          <a:prstGeom prst="rect">
            <a:avLst/>
          </a:prstGeom>
        </p:spPr>
        <p:txBody>
          <a:bodyPr wrap="none">
            <a:spAutoFit/>
          </a:bodyPr>
          <a:lstStyle/>
          <a:p>
            <a:r>
              <a:rPr lang="en-US" sz="1400" dirty="0"/>
              <a:t>AHRQ Safety Program for Improving Antibiotic Use 2018</a:t>
            </a:r>
          </a:p>
        </p:txBody>
      </p:sp>
    </p:spTree>
    <p:extLst>
      <p:ext uri="{BB962C8B-B14F-4D97-AF65-F5344CB8AC3E}">
        <p14:creationId xmlns:p14="http://schemas.microsoft.com/office/powerpoint/2010/main" val="649470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7498" y="393322"/>
            <a:ext cx="9516803" cy="5410955"/>
          </a:xfrm>
          <a:prstGeom prst="rect">
            <a:avLst/>
          </a:prstGeom>
          <a:ln>
            <a:solidFill>
              <a:schemeClr val="accent1">
                <a:lumMod val="40000"/>
                <a:lumOff val="60000"/>
              </a:schemeClr>
            </a:solidFill>
          </a:ln>
        </p:spPr>
      </p:pic>
      <p:pic>
        <p:nvPicPr>
          <p:cNvPr id="5" name="Picture 4"/>
          <p:cNvPicPr>
            <a:picLocks noChangeAspect="1"/>
          </p:cNvPicPr>
          <p:nvPr/>
        </p:nvPicPr>
        <p:blipFill>
          <a:blip r:embed="rId4"/>
          <a:stretch>
            <a:fillRect/>
          </a:stretch>
        </p:blipFill>
        <p:spPr>
          <a:xfrm>
            <a:off x="2309151" y="261490"/>
            <a:ext cx="9478698" cy="6411220"/>
          </a:xfrm>
          <a:prstGeom prst="rect">
            <a:avLst/>
          </a:prstGeom>
          <a:ln>
            <a:solidFill>
              <a:schemeClr val="accent1">
                <a:lumMod val="40000"/>
                <a:lumOff val="60000"/>
              </a:schemeClr>
            </a:solidFill>
          </a:ln>
        </p:spPr>
      </p:pic>
      <p:sp>
        <p:nvSpPr>
          <p:cNvPr id="6" name="Rectangle 5">
            <a:extLst>
              <a:ext uri="{FF2B5EF4-FFF2-40B4-BE49-F238E27FC236}">
                <a16:creationId xmlns:a16="http://schemas.microsoft.com/office/drawing/2014/main" id="{ED852942-FC52-420F-97C9-8C6D547566EB}"/>
              </a:ext>
            </a:extLst>
          </p:cNvPr>
          <p:cNvSpPr/>
          <p:nvPr/>
        </p:nvSpPr>
        <p:spPr>
          <a:xfrm>
            <a:off x="126609" y="98475"/>
            <a:ext cx="11943472" cy="6654018"/>
          </a:xfrm>
          <a:prstGeom prst="rect">
            <a:avLst/>
          </a:pr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207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8357" y="244064"/>
            <a:ext cx="8678486" cy="5887272"/>
          </a:xfrm>
          <a:prstGeom prst="rect">
            <a:avLst/>
          </a:prstGeom>
          <a:ln>
            <a:solidFill>
              <a:schemeClr val="accent1">
                <a:lumMod val="40000"/>
                <a:lumOff val="60000"/>
              </a:schemeClr>
            </a:solidFill>
          </a:ln>
        </p:spPr>
      </p:pic>
      <p:pic>
        <p:nvPicPr>
          <p:cNvPr id="3" name="Picture 2"/>
          <p:cNvPicPr>
            <a:picLocks noChangeAspect="1"/>
          </p:cNvPicPr>
          <p:nvPr/>
        </p:nvPicPr>
        <p:blipFill>
          <a:blip r:embed="rId3"/>
          <a:stretch>
            <a:fillRect/>
          </a:stretch>
        </p:blipFill>
        <p:spPr>
          <a:xfrm>
            <a:off x="2552051" y="2398434"/>
            <a:ext cx="9297698" cy="3991532"/>
          </a:xfrm>
          <a:prstGeom prst="rect">
            <a:avLst/>
          </a:prstGeom>
          <a:ln>
            <a:solidFill>
              <a:schemeClr val="accent1">
                <a:lumMod val="40000"/>
                <a:lumOff val="60000"/>
              </a:schemeClr>
            </a:solidFill>
          </a:ln>
        </p:spPr>
      </p:pic>
      <p:sp>
        <p:nvSpPr>
          <p:cNvPr id="4" name="Rectangle 3">
            <a:extLst>
              <a:ext uri="{FF2B5EF4-FFF2-40B4-BE49-F238E27FC236}">
                <a16:creationId xmlns:a16="http://schemas.microsoft.com/office/drawing/2014/main" id="{7A5F6B10-E0B5-4469-AF21-EFA79816151E}"/>
              </a:ext>
            </a:extLst>
          </p:cNvPr>
          <p:cNvSpPr/>
          <p:nvPr/>
        </p:nvSpPr>
        <p:spPr>
          <a:xfrm>
            <a:off x="126609" y="98475"/>
            <a:ext cx="11943472" cy="6654018"/>
          </a:xfrm>
          <a:prstGeom prst="rect">
            <a:avLst/>
          </a:pr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1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2">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34">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36"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Rectangle 39">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1047280" y="759805"/>
            <a:ext cx="10306520" cy="1325563"/>
          </a:xfrm>
        </p:spPr>
        <p:txBody>
          <a:bodyPr>
            <a:normAutofit/>
          </a:bodyPr>
          <a:lstStyle/>
          <a:p>
            <a:r>
              <a:rPr lang="en-US" sz="4800" dirty="0">
                <a:solidFill>
                  <a:srgbClr val="FFFFFF"/>
                </a:solidFill>
              </a:rPr>
              <a:t>CAP versus HAP/VAP </a:t>
            </a:r>
          </a:p>
        </p:txBody>
      </p:sp>
      <p:sp>
        <p:nvSpPr>
          <p:cNvPr id="3" name="Content Placeholder 2"/>
          <p:cNvSpPr>
            <a:spLocks noGrp="1"/>
          </p:cNvSpPr>
          <p:nvPr>
            <p:ph idx="1"/>
          </p:nvPr>
        </p:nvSpPr>
        <p:spPr>
          <a:xfrm>
            <a:off x="1222645" y="2413409"/>
            <a:ext cx="4103699" cy="4208354"/>
          </a:xfrm>
        </p:spPr>
        <p:txBody>
          <a:bodyPr>
            <a:normAutofit/>
          </a:bodyPr>
          <a:lstStyle/>
          <a:p>
            <a:r>
              <a:rPr lang="en-US" sz="2400" dirty="0"/>
              <a:t>CAP – Anti-MRSA coverage only indicated for:</a:t>
            </a:r>
          </a:p>
          <a:p>
            <a:pPr marL="640080" lvl="1"/>
            <a:r>
              <a:rPr lang="en-US" dirty="0"/>
              <a:t>Prior isolation of MRSA, or</a:t>
            </a:r>
          </a:p>
          <a:p>
            <a:pPr marL="640080" lvl="1"/>
            <a:r>
              <a:rPr lang="en-US" dirty="0"/>
              <a:t>Both hospitalization and receipt of IV antibiotics in the last 90 days</a:t>
            </a:r>
          </a:p>
          <a:p>
            <a:r>
              <a:rPr lang="en-US" sz="2400" dirty="0"/>
              <a:t>HAP/VAP – Everyone gets MRSA coverage</a:t>
            </a:r>
          </a:p>
          <a:p>
            <a:endParaRPr lang="en-US" sz="2400" dirty="0"/>
          </a:p>
          <a:p>
            <a:r>
              <a:rPr lang="en-US" sz="3200" dirty="0"/>
              <a:t>There is no HCAP!</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artisticFilmGrain/>
                    </a14:imgEffect>
                  </a14:imgLayer>
                </a14:imgProps>
              </a:ext>
            </a:extLst>
          </a:blip>
          <a:srcRect b="14152"/>
          <a:stretch/>
        </p:blipFill>
        <p:spPr>
          <a:xfrm>
            <a:off x="5429667" y="3062189"/>
            <a:ext cx="6472402" cy="2322087"/>
          </a:xfrm>
          <a:prstGeom prst="rect">
            <a:avLst/>
          </a:prstGeom>
        </p:spPr>
      </p:pic>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artisticFilmGrain/>
                    </a14:imgEffect>
                  </a14:imgLayer>
                </a14:imgProps>
              </a:ext>
            </a:extLst>
          </a:blip>
          <a:srcRect t="84434"/>
          <a:stretch/>
        </p:blipFill>
        <p:spPr>
          <a:xfrm>
            <a:off x="5429667" y="5351024"/>
            <a:ext cx="6472402" cy="421055"/>
          </a:xfrm>
          <a:prstGeom prst="rect">
            <a:avLst/>
          </a:prstGeom>
        </p:spPr>
      </p:pic>
    </p:spTree>
    <p:extLst>
      <p:ext uri="{BB962C8B-B14F-4D97-AF65-F5344CB8AC3E}">
        <p14:creationId xmlns:p14="http://schemas.microsoft.com/office/powerpoint/2010/main" val="276507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Inpatient Pneumonia Order Set</a:t>
            </a:r>
          </a:p>
        </p:txBody>
      </p:sp>
      <p:pic>
        <p:nvPicPr>
          <p:cNvPr id="4" name="Picture 3" descr="Text&#10;&#10;Description automatically generated"/>
          <p:cNvPicPr>
            <a:picLocks noChangeAspect="1"/>
          </p:cNvPicPr>
          <p:nvPr/>
        </p:nvPicPr>
        <p:blipFill>
          <a:blip r:embed="rId2"/>
          <a:stretch>
            <a:fillRect/>
          </a:stretch>
        </p:blipFill>
        <p:spPr>
          <a:xfrm>
            <a:off x="394247" y="307731"/>
            <a:ext cx="5307502" cy="3997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Graphical user interface, text, application&#10;&#10;Description automatically generated"/>
          <p:cNvPicPr>
            <a:picLocks noChangeAspect="1"/>
          </p:cNvPicPr>
          <p:nvPr/>
        </p:nvPicPr>
        <p:blipFill rotWithShape="1">
          <a:blip r:embed="rId3"/>
          <a:srcRect r="20506"/>
          <a:stretch/>
        </p:blipFill>
        <p:spPr>
          <a:xfrm>
            <a:off x="6373840" y="1266092"/>
            <a:ext cx="5582532" cy="22928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6616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7" name="Rectangle 16">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24" name="Picture 23">
            <a:extLst>
              <a:ext uri="{FF2B5EF4-FFF2-40B4-BE49-F238E27FC236}">
                <a16:creationId xmlns:a16="http://schemas.microsoft.com/office/drawing/2014/main" id="{EDE99FD0-3D1B-4DD6-B08C-E337E3348441}"/>
              </a:ext>
            </a:extLst>
          </p:cNvPr>
          <p:cNvPicPr>
            <a:picLocks noChangeAspect="1"/>
          </p:cNvPicPr>
          <p:nvPr/>
        </p:nvPicPr>
        <p:blipFill>
          <a:blip r:embed="rId3"/>
          <a:stretch>
            <a:fillRect/>
          </a:stretch>
        </p:blipFill>
        <p:spPr>
          <a:xfrm>
            <a:off x="643467" y="1111674"/>
            <a:ext cx="10905066" cy="4634652"/>
          </a:xfrm>
          <a:prstGeom prst="rect">
            <a:avLst/>
          </a:prstGeom>
        </p:spPr>
      </p:pic>
    </p:spTree>
    <p:extLst>
      <p:ext uri="{BB962C8B-B14F-4D97-AF65-F5344CB8AC3E}">
        <p14:creationId xmlns:p14="http://schemas.microsoft.com/office/powerpoint/2010/main" val="1635848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7" name="Rectangle 16">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8" name="Picture 7">
            <a:extLst>
              <a:ext uri="{FF2B5EF4-FFF2-40B4-BE49-F238E27FC236}">
                <a16:creationId xmlns:a16="http://schemas.microsoft.com/office/drawing/2014/main" id="{E576FC6F-19FB-4A53-A6B6-DC3D49B7A403}"/>
              </a:ext>
            </a:extLst>
          </p:cNvPr>
          <p:cNvPicPr>
            <a:picLocks noChangeAspect="1"/>
          </p:cNvPicPr>
          <p:nvPr/>
        </p:nvPicPr>
        <p:blipFill>
          <a:blip r:embed="rId3"/>
          <a:stretch>
            <a:fillRect/>
          </a:stretch>
        </p:blipFill>
        <p:spPr>
          <a:xfrm>
            <a:off x="643467" y="1111674"/>
            <a:ext cx="10905066" cy="4634652"/>
          </a:xfrm>
          <a:prstGeom prst="rect">
            <a:avLst/>
          </a:prstGeom>
        </p:spPr>
      </p:pic>
    </p:spTree>
    <p:extLst>
      <p:ext uri="{BB962C8B-B14F-4D97-AF65-F5344CB8AC3E}">
        <p14:creationId xmlns:p14="http://schemas.microsoft.com/office/powerpoint/2010/main" val="1070937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7" name="Rectangle 16">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9" name="Picture 8">
            <a:extLst>
              <a:ext uri="{FF2B5EF4-FFF2-40B4-BE49-F238E27FC236}">
                <a16:creationId xmlns:a16="http://schemas.microsoft.com/office/drawing/2014/main" id="{13431F57-8D04-47E0-9A68-7E5461298DD7}"/>
              </a:ext>
            </a:extLst>
          </p:cNvPr>
          <p:cNvPicPr>
            <a:picLocks noChangeAspect="1"/>
          </p:cNvPicPr>
          <p:nvPr/>
        </p:nvPicPr>
        <p:blipFill>
          <a:blip r:embed="rId3"/>
          <a:stretch>
            <a:fillRect/>
          </a:stretch>
        </p:blipFill>
        <p:spPr>
          <a:xfrm>
            <a:off x="643467" y="1125304"/>
            <a:ext cx="10905066" cy="4607391"/>
          </a:xfrm>
          <a:prstGeom prst="rect">
            <a:avLst/>
          </a:prstGeom>
        </p:spPr>
      </p:pic>
    </p:spTree>
    <p:extLst>
      <p:ext uri="{BB962C8B-B14F-4D97-AF65-F5344CB8AC3E}">
        <p14:creationId xmlns:p14="http://schemas.microsoft.com/office/powerpoint/2010/main" val="475004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7" name="Rectangle 16">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8" name="Picture 7">
            <a:extLst>
              <a:ext uri="{FF2B5EF4-FFF2-40B4-BE49-F238E27FC236}">
                <a16:creationId xmlns:a16="http://schemas.microsoft.com/office/drawing/2014/main" id="{B2BBA47C-15DD-4B77-968F-97B819B50284}"/>
              </a:ext>
            </a:extLst>
          </p:cNvPr>
          <p:cNvPicPr>
            <a:picLocks noChangeAspect="1"/>
          </p:cNvPicPr>
          <p:nvPr/>
        </p:nvPicPr>
        <p:blipFill>
          <a:blip r:embed="rId3"/>
          <a:stretch>
            <a:fillRect/>
          </a:stretch>
        </p:blipFill>
        <p:spPr>
          <a:xfrm>
            <a:off x="643467" y="1111674"/>
            <a:ext cx="10905066" cy="4634652"/>
          </a:xfrm>
          <a:prstGeom prst="rect">
            <a:avLst/>
          </a:prstGeom>
        </p:spPr>
      </p:pic>
    </p:spTree>
    <p:extLst>
      <p:ext uri="{BB962C8B-B14F-4D97-AF65-F5344CB8AC3E}">
        <p14:creationId xmlns:p14="http://schemas.microsoft.com/office/powerpoint/2010/main" val="1617734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328B7B3-3E29-4813-A881-334325959D0A}"/>
              </a:ext>
            </a:extLst>
          </p:cNvPr>
          <p:cNvSpPr/>
          <p:nvPr/>
        </p:nvSpPr>
        <p:spPr>
          <a:xfrm>
            <a:off x="433940" y="3042566"/>
            <a:ext cx="11324120" cy="3512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3014AD-850B-4F21-BB67-158BDE4AF2C2}"/>
              </a:ext>
            </a:extLst>
          </p:cNvPr>
          <p:cNvSpPr/>
          <p:nvPr/>
        </p:nvSpPr>
        <p:spPr>
          <a:xfrm flipH="1" flipV="1">
            <a:off x="6020417" y="5791999"/>
            <a:ext cx="2056783" cy="6775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20053" y="978196"/>
            <a:ext cx="9138007" cy="1939273"/>
          </a:xfrm>
        </p:spPr>
        <p:txBody>
          <a:bodyPr>
            <a:normAutofit fontScale="90000"/>
          </a:bodyPr>
          <a:lstStyle/>
          <a:p>
            <a:r>
              <a:rPr lang="en-US" dirty="0">
                <a:latin typeface="Papyrus" panose="03070502060502030205" pitchFamily="66" charset="0"/>
              </a:rPr>
              <a:t>“where there is Staph, there is pus,</a:t>
            </a:r>
            <a:br>
              <a:rPr lang="en-US" dirty="0">
                <a:latin typeface="Papyrus" panose="03070502060502030205" pitchFamily="66" charset="0"/>
              </a:rPr>
            </a:br>
            <a:r>
              <a:rPr lang="en-US" dirty="0">
                <a:latin typeface="Papyrus" panose="03070502060502030205" pitchFamily="66" charset="0"/>
              </a:rPr>
              <a:t> and where there is pus, there is Staph”</a:t>
            </a:r>
            <a:br>
              <a:rPr lang="en-US" dirty="0">
                <a:latin typeface="Papyrus" panose="03070502060502030205" pitchFamily="66" charset="0"/>
              </a:rPr>
            </a:br>
            <a:r>
              <a:rPr lang="en-US" dirty="0">
                <a:latin typeface="Papyrus" panose="03070502060502030205" pitchFamily="66" charset="0"/>
              </a:rPr>
              <a:t>		- MW, as told by KBA</a:t>
            </a:r>
            <a:r>
              <a:rPr lang="en-US" dirty="0"/>
              <a:t>  </a:t>
            </a:r>
            <a:br>
              <a:rPr lang="en-US" dirty="0">
                <a:latin typeface="Papyrus" panose="03070502060502030205" pitchFamily="66" charset="0"/>
              </a:rPr>
            </a:br>
            <a:endParaRPr lang="en-US" dirty="0">
              <a:latin typeface="Papyrus" panose="03070502060502030205" pitchFamily="66" charset="0"/>
            </a:endParaRPr>
          </a:p>
        </p:txBody>
      </p:sp>
      <p:sp>
        <p:nvSpPr>
          <p:cNvPr id="3" name="Content Placeholder 2"/>
          <p:cNvSpPr>
            <a:spLocks noGrp="1"/>
          </p:cNvSpPr>
          <p:nvPr>
            <p:ph idx="1"/>
          </p:nvPr>
        </p:nvSpPr>
        <p:spPr>
          <a:xfrm>
            <a:off x="373010" y="3122888"/>
            <a:ext cx="4853683" cy="3346669"/>
          </a:xfrm>
        </p:spPr>
        <p:txBody>
          <a:bodyPr/>
          <a:lstStyle/>
          <a:p>
            <a:pPr marL="0" indent="0" algn="ctr">
              <a:buNone/>
            </a:pPr>
            <a:r>
              <a:rPr lang="en-US" dirty="0"/>
              <a:t>Mildly immunocompromised </a:t>
            </a:r>
          </a:p>
          <a:p>
            <a:pPr marL="0" indent="0" algn="ctr">
              <a:buNone/>
            </a:pPr>
            <a:r>
              <a:rPr lang="en-US" dirty="0"/>
              <a:t>+</a:t>
            </a:r>
          </a:p>
          <a:p>
            <a:pPr marL="0" indent="0" algn="ctr">
              <a:buNone/>
            </a:pPr>
            <a:r>
              <a:rPr lang="en-US" dirty="0"/>
              <a:t>Community-onset</a:t>
            </a:r>
          </a:p>
          <a:p>
            <a:pPr marL="0" indent="0" algn="ctr">
              <a:buNone/>
            </a:pPr>
            <a:r>
              <a:rPr lang="en-US" dirty="0"/>
              <a:t>+</a:t>
            </a:r>
          </a:p>
          <a:p>
            <a:pPr marL="0" indent="0" algn="ctr">
              <a:buNone/>
            </a:pPr>
            <a:r>
              <a:rPr lang="en-US" dirty="0"/>
              <a:t>Pus everywhere </a:t>
            </a:r>
          </a:p>
          <a:p>
            <a:pPr marL="0" indent="0" algn="ctr">
              <a:spcBef>
                <a:spcPts val="1800"/>
              </a:spcBef>
              <a:buNone/>
            </a:pPr>
            <a:r>
              <a:rPr lang="en-US" i="1" dirty="0"/>
              <a:t>Staphylococcus aureus</a:t>
            </a:r>
          </a:p>
        </p:txBody>
      </p:sp>
      <p:sp>
        <p:nvSpPr>
          <p:cNvPr id="9" name="Rectangle 8">
            <a:extLst>
              <a:ext uri="{FF2B5EF4-FFF2-40B4-BE49-F238E27FC236}">
                <a16:creationId xmlns:a16="http://schemas.microsoft.com/office/drawing/2014/main" id="{8AEEA139-9F30-4A6B-B72A-5F86C646E104}"/>
              </a:ext>
            </a:extLst>
          </p:cNvPr>
          <p:cNvSpPr/>
          <p:nvPr/>
        </p:nvSpPr>
        <p:spPr>
          <a:xfrm>
            <a:off x="5417570" y="3159566"/>
            <a:ext cx="652910" cy="2480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729075" y="3161367"/>
            <a:ext cx="5778598" cy="2480033"/>
          </a:xfrm>
          <a:prstGeom prst="rect">
            <a:avLst/>
          </a:prstGeom>
        </p:spPr>
      </p:pic>
      <p:cxnSp>
        <p:nvCxnSpPr>
          <p:cNvPr id="7" name="Straight Connector 6"/>
          <p:cNvCxnSpPr/>
          <p:nvPr/>
        </p:nvCxnSpPr>
        <p:spPr>
          <a:xfrm>
            <a:off x="939777" y="5801137"/>
            <a:ext cx="3945277" cy="0"/>
          </a:xfrm>
          <a:prstGeom prst="line">
            <a:avLst/>
          </a:prstGeom>
          <a:ln w="28575"/>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6E663061-93ED-42C7-824D-6F905C19224E}"/>
              </a:ext>
            </a:extLst>
          </p:cNvPr>
          <p:cNvGrpSpPr/>
          <p:nvPr/>
        </p:nvGrpSpPr>
        <p:grpSpPr>
          <a:xfrm>
            <a:off x="6010257" y="5442653"/>
            <a:ext cx="2322188" cy="1066370"/>
            <a:chOff x="5876932" y="5270529"/>
            <a:chExt cx="2322188" cy="1066370"/>
          </a:xfrm>
        </p:grpSpPr>
        <p:sp>
          <p:nvSpPr>
            <p:cNvPr id="8" name="TextBox 7"/>
            <p:cNvSpPr txBox="1"/>
            <p:nvPr/>
          </p:nvSpPr>
          <p:spPr>
            <a:xfrm>
              <a:off x="5876932" y="5629013"/>
              <a:ext cx="2322188" cy="707886"/>
            </a:xfrm>
            <a:prstGeom prst="rect">
              <a:avLst/>
            </a:prstGeom>
            <a:noFill/>
          </p:spPr>
          <p:txBody>
            <a:bodyPr wrap="square" rtlCol="0">
              <a:spAutoFit/>
            </a:bodyPr>
            <a:lstStyle/>
            <a:p>
              <a:pPr marL="285750" indent="-285750">
                <a:buFont typeface="Arial" panose="020B0604020202020204" pitchFamily="34" charset="0"/>
                <a:buChar char="•"/>
              </a:pPr>
              <a:r>
                <a:rPr lang="en-US" sz="2000" i="1" dirty="0"/>
                <a:t>S. lugdunensis</a:t>
              </a:r>
            </a:p>
            <a:p>
              <a:pPr marL="285750" indent="-285750">
                <a:buFont typeface="Arial" panose="020B0604020202020204" pitchFamily="34" charset="0"/>
                <a:buChar char="•"/>
              </a:pPr>
              <a:r>
                <a:rPr lang="en-US" sz="2000" dirty="0"/>
                <a:t>Everything else</a:t>
              </a:r>
            </a:p>
          </p:txBody>
        </p:sp>
        <p:cxnSp>
          <p:nvCxnSpPr>
            <p:cNvPr id="11" name="Straight Arrow Connector 10"/>
            <p:cNvCxnSpPr/>
            <p:nvPr/>
          </p:nvCxnSpPr>
          <p:spPr>
            <a:xfrm>
              <a:off x="6318607" y="5270529"/>
              <a:ext cx="184935" cy="3771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4588665" y="4200403"/>
            <a:ext cx="508571" cy="523220"/>
          </a:xfrm>
          <a:prstGeom prst="rect">
            <a:avLst/>
          </a:prstGeom>
          <a:noFill/>
        </p:spPr>
        <p:txBody>
          <a:bodyPr wrap="square" rtlCol="0">
            <a:spAutoFit/>
          </a:bodyPr>
          <a:lstStyle/>
          <a:p>
            <a:r>
              <a:rPr lang="en-US" sz="2800" dirty="0"/>
              <a:t>+</a:t>
            </a:r>
          </a:p>
        </p:txBody>
      </p:sp>
      <p:sp>
        <p:nvSpPr>
          <p:cNvPr id="13" name="Oval 12"/>
          <p:cNvSpPr/>
          <p:nvPr/>
        </p:nvSpPr>
        <p:spPr>
          <a:xfrm>
            <a:off x="5538198" y="3516440"/>
            <a:ext cx="1565337" cy="94590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descr="Sticker Telegram Yoda VKontakte PNG, Clipart, Art, Cartoon, Fictional  Character, Legendary Creature, Mythical Creature Free PN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9843" b="93504" l="9890" r="89973">
                        <a14:foregroundMark x1="35714" y1="93504" x2="35714" y2="93504"/>
                        <a14:backgroundMark x1="59615" y1="45472" x2="59615" y2="45472"/>
                        <a14:backgroundMark x1="57692" y1="49213" x2="57692" y2="49213"/>
                        <a14:backgroundMark x1="60027" y1="43701" x2="60027" y2="43701"/>
                        <a14:backgroundMark x1="67033" y1="30512" x2="67033" y2="30512"/>
                        <a14:backgroundMark x1="65385" y1="32480" x2="65385" y2="32480"/>
                        <a14:backgroundMark x1="72115" y1="86417" x2="72115" y2="86417"/>
                      </a14:backgroundRemoval>
                    </a14:imgEffect>
                    <a14:imgEffect>
                      <a14:colorTemperature colorTemp="7200"/>
                    </a14:imgEffect>
                    <a14:imgEffect>
                      <a14:saturation sat="33000"/>
                    </a14:imgEffect>
                  </a14:imgLayer>
                </a14:imgProps>
              </a:ext>
              <a:ext uri="{28A0092B-C50C-407E-A947-70E740481C1C}">
                <a14:useLocalDpi xmlns:a14="http://schemas.microsoft.com/office/drawing/2010/main" val="0"/>
              </a:ext>
            </a:extLst>
          </a:blip>
          <a:srcRect l="22482" t="14534" r="26053" b="2789"/>
          <a:stretch/>
        </p:blipFill>
        <p:spPr bwMode="auto">
          <a:xfrm>
            <a:off x="433940" y="302672"/>
            <a:ext cx="2184400" cy="2448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2259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7" name="Rectangle 16">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9" name="Picture 8">
            <a:extLst>
              <a:ext uri="{FF2B5EF4-FFF2-40B4-BE49-F238E27FC236}">
                <a16:creationId xmlns:a16="http://schemas.microsoft.com/office/drawing/2014/main" id="{A81DFC23-26E5-4F45-9CD0-8C00CC6EDC92}"/>
              </a:ext>
            </a:extLst>
          </p:cNvPr>
          <p:cNvPicPr>
            <a:picLocks noChangeAspect="1"/>
          </p:cNvPicPr>
          <p:nvPr/>
        </p:nvPicPr>
        <p:blipFill rotWithShape="1">
          <a:blip r:embed="rId3"/>
          <a:srcRect l="-419" t="1" r="694" b="-2"/>
          <a:stretch/>
        </p:blipFill>
        <p:spPr>
          <a:xfrm>
            <a:off x="651545" y="1122394"/>
            <a:ext cx="10888909" cy="4613212"/>
          </a:xfrm>
          <a:prstGeom prst="rect">
            <a:avLst/>
          </a:prstGeom>
        </p:spPr>
      </p:pic>
      <p:sp>
        <p:nvSpPr>
          <p:cNvPr id="10" name="Oval 9">
            <a:extLst>
              <a:ext uri="{FF2B5EF4-FFF2-40B4-BE49-F238E27FC236}">
                <a16:creationId xmlns:a16="http://schemas.microsoft.com/office/drawing/2014/main" id="{0C565C16-19E6-41C0-A98B-EAFD64D2C1CF}"/>
              </a:ext>
            </a:extLst>
          </p:cNvPr>
          <p:cNvSpPr/>
          <p:nvPr/>
        </p:nvSpPr>
        <p:spPr>
          <a:xfrm>
            <a:off x="651546" y="4131448"/>
            <a:ext cx="2631982" cy="671120"/>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417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7" name="Rectangle 16">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12" name="Picture 11">
            <a:extLst>
              <a:ext uri="{FF2B5EF4-FFF2-40B4-BE49-F238E27FC236}">
                <a16:creationId xmlns:a16="http://schemas.microsoft.com/office/drawing/2014/main" id="{D470F9B1-88F9-4D16-83CC-0DAD1AEDFB89}"/>
              </a:ext>
            </a:extLst>
          </p:cNvPr>
          <p:cNvPicPr>
            <a:picLocks noChangeAspect="1"/>
          </p:cNvPicPr>
          <p:nvPr/>
        </p:nvPicPr>
        <p:blipFill>
          <a:blip r:embed="rId3"/>
          <a:stretch>
            <a:fillRect/>
          </a:stretch>
        </p:blipFill>
        <p:spPr>
          <a:xfrm>
            <a:off x="643467" y="1125304"/>
            <a:ext cx="10905066" cy="4607391"/>
          </a:xfrm>
          <a:prstGeom prst="rect">
            <a:avLst/>
          </a:prstGeom>
        </p:spPr>
      </p:pic>
    </p:spTree>
    <p:extLst>
      <p:ext uri="{BB962C8B-B14F-4D97-AF65-F5344CB8AC3E}">
        <p14:creationId xmlns:p14="http://schemas.microsoft.com/office/powerpoint/2010/main" val="563181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43A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C7D2BFE-A03E-409E-B7B8-F36E670F30AF}"/>
              </a:ext>
            </a:extLst>
          </p:cNvPr>
          <p:cNvPicPr>
            <a:picLocks noChangeAspect="1"/>
          </p:cNvPicPr>
          <p:nvPr/>
        </p:nvPicPr>
        <p:blipFill>
          <a:blip r:embed="rId2"/>
          <a:stretch>
            <a:fillRect/>
          </a:stretch>
        </p:blipFill>
        <p:spPr>
          <a:xfrm>
            <a:off x="833935" y="847161"/>
            <a:ext cx="10508566" cy="1658823"/>
          </a:xfrm>
          <a:prstGeom prst="rect">
            <a:avLst/>
          </a:prstGeom>
          <a:ln>
            <a:noFill/>
          </a:ln>
          <a:scene3d>
            <a:camera prst="orthographicFront"/>
            <a:lightRig rig="threePt" dir="t"/>
          </a:scene3d>
          <a:sp3d>
            <a:bevelT/>
          </a:sp3d>
        </p:spPr>
      </p:pic>
      <p:pic>
        <p:nvPicPr>
          <p:cNvPr id="13" name="Picture 12">
            <a:extLst>
              <a:ext uri="{FF2B5EF4-FFF2-40B4-BE49-F238E27FC236}">
                <a16:creationId xmlns:a16="http://schemas.microsoft.com/office/drawing/2014/main" id="{6C38608F-A6FC-40A2-882B-7F9D50D9DFFA}"/>
              </a:ext>
            </a:extLst>
          </p:cNvPr>
          <p:cNvPicPr>
            <a:picLocks noChangeAspect="1"/>
          </p:cNvPicPr>
          <p:nvPr/>
        </p:nvPicPr>
        <p:blipFill>
          <a:blip r:embed="rId3"/>
          <a:stretch>
            <a:fillRect/>
          </a:stretch>
        </p:blipFill>
        <p:spPr>
          <a:xfrm>
            <a:off x="1087136" y="3025827"/>
            <a:ext cx="5840102" cy="2652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5" name="Straight Arrow Connector 14">
            <a:extLst>
              <a:ext uri="{FF2B5EF4-FFF2-40B4-BE49-F238E27FC236}">
                <a16:creationId xmlns:a16="http://schemas.microsoft.com/office/drawing/2014/main" id="{F89FC9D0-FB74-4850-8AE5-9E80E73013E2}"/>
              </a:ext>
            </a:extLst>
          </p:cNvPr>
          <p:cNvCxnSpPr>
            <a:cxnSpLocks/>
          </p:cNvCxnSpPr>
          <p:nvPr/>
        </p:nvCxnSpPr>
        <p:spPr>
          <a:xfrm>
            <a:off x="1697260" y="1446416"/>
            <a:ext cx="757552" cy="1915762"/>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D14A79D-0077-4FF1-93E3-7D2E46B1159C}"/>
              </a:ext>
            </a:extLst>
          </p:cNvPr>
          <p:cNvGrpSpPr>
            <a:grpSpLocks noChangeAspect="1"/>
          </p:cNvGrpSpPr>
          <p:nvPr/>
        </p:nvGrpSpPr>
        <p:grpSpPr>
          <a:xfrm>
            <a:off x="7537362" y="2705729"/>
            <a:ext cx="3324454" cy="3305110"/>
            <a:chOff x="7306472" y="2623970"/>
            <a:chExt cx="3324454" cy="3305110"/>
          </a:xfrm>
        </p:grpSpPr>
        <p:pic>
          <p:nvPicPr>
            <p:cNvPr id="19" name="Picture 18">
              <a:extLst>
                <a:ext uri="{FF2B5EF4-FFF2-40B4-BE49-F238E27FC236}">
                  <a16:creationId xmlns:a16="http://schemas.microsoft.com/office/drawing/2014/main" id="{BDE16A58-489D-4891-BE05-91FC68ADDF2A}"/>
                </a:ext>
              </a:extLst>
            </p:cNvPr>
            <p:cNvPicPr>
              <a:picLocks noChangeAspect="1"/>
            </p:cNvPicPr>
            <p:nvPr/>
          </p:nvPicPr>
          <p:blipFill>
            <a:blip r:embed="rId4"/>
            <a:stretch>
              <a:fillRect/>
            </a:stretch>
          </p:blipFill>
          <p:spPr>
            <a:xfrm>
              <a:off x="7874058" y="2623970"/>
              <a:ext cx="2756868" cy="3305110"/>
            </a:xfrm>
            <a:prstGeom prst="rect">
              <a:avLst/>
            </a:prstGeom>
            <a:ln>
              <a:noFill/>
            </a:ln>
            <a:effectLst>
              <a:outerShdw blurRad="292100" dist="139700" dir="2700000" algn="tl" rotWithShape="0">
                <a:srgbClr val="333333">
                  <a:alpha val="65000"/>
                </a:srgbClr>
              </a:outerShdw>
            </a:effectLst>
          </p:spPr>
        </p:pic>
        <p:sp>
          <p:nvSpPr>
            <p:cNvPr id="21" name="Down Arrow 17">
              <a:extLst>
                <a:ext uri="{FF2B5EF4-FFF2-40B4-BE49-F238E27FC236}">
                  <a16:creationId xmlns:a16="http://schemas.microsoft.com/office/drawing/2014/main" id="{972B3707-BA20-4476-AA02-D13559CC24BE}"/>
                </a:ext>
              </a:extLst>
            </p:cNvPr>
            <p:cNvSpPr/>
            <p:nvPr/>
          </p:nvSpPr>
          <p:spPr>
            <a:xfrm rot="16200000">
              <a:off x="7368825" y="3826892"/>
              <a:ext cx="528196" cy="652902"/>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212426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43A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62CE9A2-E0EC-4093-B976-2FA86B99B157}"/>
              </a:ext>
            </a:extLst>
          </p:cNvPr>
          <p:cNvPicPr>
            <a:picLocks noChangeAspect="1"/>
          </p:cNvPicPr>
          <p:nvPr/>
        </p:nvPicPr>
        <p:blipFill>
          <a:blip r:embed="rId2"/>
          <a:stretch>
            <a:fillRect/>
          </a:stretch>
        </p:blipFill>
        <p:spPr>
          <a:xfrm>
            <a:off x="833935" y="847161"/>
            <a:ext cx="10508566" cy="1658823"/>
          </a:xfrm>
          <a:prstGeom prst="rect">
            <a:avLst/>
          </a:prstGeom>
          <a:ln>
            <a:noFill/>
          </a:ln>
          <a:scene3d>
            <a:camera prst="orthographicFront"/>
            <a:lightRig rig="threePt" dir="t"/>
          </a:scene3d>
          <a:sp3d>
            <a:bevelT/>
          </a:sp3d>
        </p:spPr>
      </p:pic>
      <p:grpSp>
        <p:nvGrpSpPr>
          <p:cNvPr id="6" name="Group 5">
            <a:extLst>
              <a:ext uri="{FF2B5EF4-FFF2-40B4-BE49-F238E27FC236}">
                <a16:creationId xmlns:a16="http://schemas.microsoft.com/office/drawing/2014/main" id="{5C51C3A1-D200-4687-A284-B494B6B52773}"/>
              </a:ext>
            </a:extLst>
          </p:cNvPr>
          <p:cNvGrpSpPr>
            <a:grpSpLocks noChangeAspect="1"/>
          </p:cNvGrpSpPr>
          <p:nvPr/>
        </p:nvGrpSpPr>
        <p:grpSpPr>
          <a:xfrm>
            <a:off x="7184486" y="2789407"/>
            <a:ext cx="3336970" cy="3305110"/>
            <a:chOff x="7293956" y="2623970"/>
            <a:chExt cx="3336970" cy="3305110"/>
          </a:xfrm>
        </p:grpSpPr>
        <p:pic>
          <p:nvPicPr>
            <p:cNvPr id="8" name="Picture 7">
              <a:extLst>
                <a:ext uri="{FF2B5EF4-FFF2-40B4-BE49-F238E27FC236}">
                  <a16:creationId xmlns:a16="http://schemas.microsoft.com/office/drawing/2014/main" id="{AE7CF8DB-4FA4-4F04-9531-B6AD024CF861}"/>
                </a:ext>
              </a:extLst>
            </p:cNvPr>
            <p:cNvPicPr>
              <a:picLocks noChangeAspect="1"/>
            </p:cNvPicPr>
            <p:nvPr/>
          </p:nvPicPr>
          <p:blipFill>
            <a:blip r:embed="rId3"/>
            <a:stretch>
              <a:fillRect/>
            </a:stretch>
          </p:blipFill>
          <p:spPr>
            <a:xfrm>
              <a:off x="7874058" y="2623970"/>
              <a:ext cx="2756868" cy="3305110"/>
            </a:xfrm>
            <a:prstGeom prst="rect">
              <a:avLst/>
            </a:prstGeom>
            <a:ln>
              <a:noFill/>
            </a:ln>
            <a:effectLst>
              <a:outerShdw blurRad="292100" dist="139700" dir="2700000" algn="tl" rotWithShape="0">
                <a:srgbClr val="333333">
                  <a:alpha val="65000"/>
                </a:srgbClr>
              </a:outerShdw>
            </a:effectLst>
          </p:spPr>
        </p:pic>
        <p:sp>
          <p:nvSpPr>
            <p:cNvPr id="11" name="Down Arrow 17">
              <a:extLst>
                <a:ext uri="{FF2B5EF4-FFF2-40B4-BE49-F238E27FC236}">
                  <a16:creationId xmlns:a16="http://schemas.microsoft.com/office/drawing/2014/main" id="{B4DB15D1-51F8-41BB-BF9C-593FA36AB148}"/>
                </a:ext>
              </a:extLst>
            </p:cNvPr>
            <p:cNvSpPr/>
            <p:nvPr/>
          </p:nvSpPr>
          <p:spPr>
            <a:xfrm rot="16200000">
              <a:off x="7356309" y="3448689"/>
              <a:ext cx="528196" cy="652902"/>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A656D080-0E26-4EB6-BEBC-AD6CD6431B89}"/>
              </a:ext>
            </a:extLst>
          </p:cNvPr>
          <p:cNvPicPr>
            <a:picLocks noChangeAspect="1"/>
          </p:cNvPicPr>
          <p:nvPr/>
        </p:nvPicPr>
        <p:blipFill>
          <a:blip r:embed="rId4"/>
          <a:stretch>
            <a:fillRect/>
          </a:stretch>
        </p:blipFill>
        <p:spPr>
          <a:xfrm>
            <a:off x="1561074" y="2850057"/>
            <a:ext cx="4626724" cy="30039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3" name="Straight Arrow Connector 12">
            <a:extLst>
              <a:ext uri="{FF2B5EF4-FFF2-40B4-BE49-F238E27FC236}">
                <a16:creationId xmlns:a16="http://schemas.microsoft.com/office/drawing/2014/main" id="{E194C91B-EA4A-4242-8AAF-19F78E5CE792}"/>
              </a:ext>
            </a:extLst>
          </p:cNvPr>
          <p:cNvCxnSpPr>
            <a:cxnSpLocks/>
          </p:cNvCxnSpPr>
          <p:nvPr/>
        </p:nvCxnSpPr>
        <p:spPr>
          <a:xfrm flipH="1">
            <a:off x="4442052" y="1666089"/>
            <a:ext cx="972496" cy="1267025"/>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0505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43A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984F8AB-B433-4318-BF49-42F0320E425D}"/>
              </a:ext>
            </a:extLst>
          </p:cNvPr>
          <p:cNvPicPr>
            <a:picLocks noChangeAspect="1"/>
          </p:cNvPicPr>
          <p:nvPr/>
        </p:nvPicPr>
        <p:blipFill>
          <a:blip r:embed="rId2"/>
          <a:stretch>
            <a:fillRect/>
          </a:stretch>
        </p:blipFill>
        <p:spPr>
          <a:xfrm>
            <a:off x="833935" y="847161"/>
            <a:ext cx="10508566" cy="1658823"/>
          </a:xfrm>
          <a:prstGeom prst="rect">
            <a:avLst/>
          </a:prstGeom>
          <a:ln>
            <a:noFill/>
          </a:ln>
          <a:scene3d>
            <a:camera prst="orthographicFront"/>
            <a:lightRig rig="threePt" dir="t"/>
          </a:scene3d>
          <a:sp3d>
            <a:bevelT/>
          </a:sp3d>
        </p:spPr>
      </p:pic>
      <p:grpSp>
        <p:nvGrpSpPr>
          <p:cNvPr id="6" name="Group 5">
            <a:extLst>
              <a:ext uri="{FF2B5EF4-FFF2-40B4-BE49-F238E27FC236}">
                <a16:creationId xmlns:a16="http://schemas.microsoft.com/office/drawing/2014/main" id="{59EBBE53-DF70-4F0E-950B-C46F92B65264}"/>
              </a:ext>
            </a:extLst>
          </p:cNvPr>
          <p:cNvGrpSpPr>
            <a:grpSpLocks noChangeAspect="1"/>
          </p:cNvGrpSpPr>
          <p:nvPr/>
        </p:nvGrpSpPr>
        <p:grpSpPr>
          <a:xfrm>
            <a:off x="7728141" y="2731901"/>
            <a:ext cx="3336970" cy="3305110"/>
            <a:chOff x="7293956" y="2623970"/>
            <a:chExt cx="3336970" cy="3305110"/>
          </a:xfrm>
        </p:grpSpPr>
        <p:pic>
          <p:nvPicPr>
            <p:cNvPr id="8" name="Picture 7">
              <a:extLst>
                <a:ext uri="{FF2B5EF4-FFF2-40B4-BE49-F238E27FC236}">
                  <a16:creationId xmlns:a16="http://schemas.microsoft.com/office/drawing/2014/main" id="{1831A294-86AD-4393-AEF4-121FD327BFA5}"/>
                </a:ext>
              </a:extLst>
            </p:cNvPr>
            <p:cNvPicPr>
              <a:picLocks noChangeAspect="1"/>
            </p:cNvPicPr>
            <p:nvPr/>
          </p:nvPicPr>
          <p:blipFill>
            <a:blip r:embed="rId3"/>
            <a:stretch>
              <a:fillRect/>
            </a:stretch>
          </p:blipFill>
          <p:spPr>
            <a:xfrm>
              <a:off x="7874058" y="2623970"/>
              <a:ext cx="2756868" cy="3305110"/>
            </a:xfrm>
            <a:prstGeom prst="rect">
              <a:avLst/>
            </a:prstGeom>
            <a:ln>
              <a:noFill/>
            </a:ln>
            <a:effectLst>
              <a:outerShdw blurRad="292100" dist="139700" dir="2700000" algn="tl" rotWithShape="0">
                <a:srgbClr val="333333">
                  <a:alpha val="65000"/>
                </a:srgbClr>
              </a:outerShdw>
            </a:effectLst>
          </p:spPr>
        </p:pic>
        <p:sp>
          <p:nvSpPr>
            <p:cNvPr id="10" name="Down Arrow 17">
              <a:extLst>
                <a:ext uri="{FF2B5EF4-FFF2-40B4-BE49-F238E27FC236}">
                  <a16:creationId xmlns:a16="http://schemas.microsoft.com/office/drawing/2014/main" id="{40CB363A-8127-4010-9632-C0B9A4FA26E9}"/>
                </a:ext>
              </a:extLst>
            </p:cNvPr>
            <p:cNvSpPr/>
            <p:nvPr/>
          </p:nvSpPr>
          <p:spPr>
            <a:xfrm rot="16200000">
              <a:off x="7356309" y="3448689"/>
              <a:ext cx="528196" cy="652902"/>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9DCCC53C-12FE-4375-B8FA-13B67CBA56B1}"/>
              </a:ext>
            </a:extLst>
          </p:cNvPr>
          <p:cNvPicPr>
            <a:picLocks noChangeAspect="1"/>
          </p:cNvPicPr>
          <p:nvPr/>
        </p:nvPicPr>
        <p:blipFill>
          <a:blip r:embed="rId4"/>
          <a:stretch>
            <a:fillRect/>
          </a:stretch>
        </p:blipFill>
        <p:spPr>
          <a:xfrm>
            <a:off x="842840" y="3041654"/>
            <a:ext cx="6596038" cy="29691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2" name="Straight Arrow Connector 11">
            <a:extLst>
              <a:ext uri="{FF2B5EF4-FFF2-40B4-BE49-F238E27FC236}">
                <a16:creationId xmlns:a16="http://schemas.microsoft.com/office/drawing/2014/main" id="{57F68A93-E41E-4BE6-88B5-106AE02220ED}"/>
              </a:ext>
            </a:extLst>
          </p:cNvPr>
          <p:cNvCxnSpPr>
            <a:cxnSpLocks/>
          </p:cNvCxnSpPr>
          <p:nvPr/>
        </p:nvCxnSpPr>
        <p:spPr>
          <a:xfrm flipH="1">
            <a:off x="6544977" y="1575582"/>
            <a:ext cx="882027" cy="186555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9541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3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194A3E5-B518-473F-8284-56DCF4703757}"/>
              </a:ext>
            </a:extLst>
          </p:cNvPr>
          <p:cNvPicPr>
            <a:picLocks noChangeAspect="1"/>
          </p:cNvPicPr>
          <p:nvPr/>
        </p:nvPicPr>
        <p:blipFill>
          <a:blip r:embed="rId2"/>
          <a:stretch>
            <a:fillRect/>
          </a:stretch>
        </p:blipFill>
        <p:spPr>
          <a:xfrm>
            <a:off x="833935" y="847161"/>
            <a:ext cx="10508566" cy="1658823"/>
          </a:xfrm>
          <a:prstGeom prst="rect">
            <a:avLst/>
          </a:prstGeom>
          <a:ln>
            <a:noFill/>
          </a:ln>
          <a:scene3d>
            <a:camera prst="orthographicFront"/>
            <a:lightRig rig="threePt" dir="t"/>
          </a:scene3d>
          <a:sp3d>
            <a:bevelT/>
          </a:sp3d>
        </p:spPr>
      </p:pic>
      <p:grpSp>
        <p:nvGrpSpPr>
          <p:cNvPr id="6" name="Group 5">
            <a:extLst>
              <a:ext uri="{FF2B5EF4-FFF2-40B4-BE49-F238E27FC236}">
                <a16:creationId xmlns:a16="http://schemas.microsoft.com/office/drawing/2014/main" id="{2552E3AC-03BF-440B-80D2-D428D0F621DF}"/>
              </a:ext>
            </a:extLst>
          </p:cNvPr>
          <p:cNvGrpSpPr>
            <a:grpSpLocks noChangeAspect="1"/>
          </p:cNvGrpSpPr>
          <p:nvPr/>
        </p:nvGrpSpPr>
        <p:grpSpPr>
          <a:xfrm>
            <a:off x="8113155" y="2850533"/>
            <a:ext cx="3314960" cy="3305110"/>
            <a:chOff x="7315966" y="2623970"/>
            <a:chExt cx="3314960" cy="3305110"/>
          </a:xfrm>
        </p:grpSpPr>
        <p:pic>
          <p:nvPicPr>
            <p:cNvPr id="8" name="Picture 7">
              <a:extLst>
                <a:ext uri="{FF2B5EF4-FFF2-40B4-BE49-F238E27FC236}">
                  <a16:creationId xmlns:a16="http://schemas.microsoft.com/office/drawing/2014/main" id="{A88F00AF-3ED2-47DA-91C1-FBDC2E4CA812}"/>
                </a:ext>
              </a:extLst>
            </p:cNvPr>
            <p:cNvPicPr>
              <a:picLocks noChangeAspect="1"/>
            </p:cNvPicPr>
            <p:nvPr/>
          </p:nvPicPr>
          <p:blipFill>
            <a:blip r:embed="rId3"/>
            <a:stretch>
              <a:fillRect/>
            </a:stretch>
          </p:blipFill>
          <p:spPr>
            <a:xfrm>
              <a:off x="7874058" y="2623970"/>
              <a:ext cx="2756868" cy="3305110"/>
            </a:xfrm>
            <a:prstGeom prst="rect">
              <a:avLst/>
            </a:prstGeom>
            <a:ln>
              <a:noFill/>
            </a:ln>
            <a:effectLst>
              <a:outerShdw blurRad="292100" dist="139700" dir="2700000" algn="tl" rotWithShape="0">
                <a:srgbClr val="333333">
                  <a:alpha val="65000"/>
                </a:srgbClr>
              </a:outerShdw>
            </a:effectLst>
          </p:spPr>
        </p:pic>
        <p:sp>
          <p:nvSpPr>
            <p:cNvPr id="10" name="Down Arrow 17">
              <a:extLst>
                <a:ext uri="{FF2B5EF4-FFF2-40B4-BE49-F238E27FC236}">
                  <a16:creationId xmlns:a16="http://schemas.microsoft.com/office/drawing/2014/main" id="{8E79B090-0826-4B6A-AC4D-F55D4782ED31}"/>
                </a:ext>
              </a:extLst>
            </p:cNvPr>
            <p:cNvSpPr/>
            <p:nvPr/>
          </p:nvSpPr>
          <p:spPr>
            <a:xfrm rot="16200000">
              <a:off x="7378319" y="5138312"/>
              <a:ext cx="528196" cy="652902"/>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Picture 10">
            <a:extLst>
              <a:ext uri="{FF2B5EF4-FFF2-40B4-BE49-F238E27FC236}">
                <a16:creationId xmlns:a16="http://schemas.microsoft.com/office/drawing/2014/main" id="{03C3A77B-B38D-4A7E-B59A-7A6C7806CB87}"/>
              </a:ext>
            </a:extLst>
          </p:cNvPr>
          <p:cNvPicPr>
            <a:picLocks noChangeAspect="1"/>
          </p:cNvPicPr>
          <p:nvPr/>
        </p:nvPicPr>
        <p:blipFill>
          <a:blip r:embed="rId4"/>
          <a:stretch>
            <a:fillRect/>
          </a:stretch>
        </p:blipFill>
        <p:spPr>
          <a:xfrm>
            <a:off x="5459056" y="2888177"/>
            <a:ext cx="2375053" cy="30672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1066CC86-5DF2-477D-9A9A-40C0753B728F}"/>
              </a:ext>
            </a:extLst>
          </p:cNvPr>
          <p:cNvSpPr txBox="1"/>
          <p:nvPr/>
        </p:nvSpPr>
        <p:spPr>
          <a:xfrm>
            <a:off x="763885" y="2771969"/>
            <a:ext cx="4645242" cy="923330"/>
          </a:xfrm>
          <a:prstGeom prst="rect">
            <a:avLst/>
          </a:prstGeom>
          <a:noFill/>
        </p:spPr>
        <p:txBody>
          <a:bodyPr wrap="square" rtlCol="0">
            <a:spAutoFit/>
          </a:bodyPr>
          <a:lstStyle/>
          <a:p>
            <a:r>
              <a:rPr lang="en-US" dirty="0"/>
              <a:t>Patients with penicillin allergy without severe delayed reaction can receive </a:t>
            </a:r>
            <a:r>
              <a:rPr lang="en-US" dirty="0" err="1"/>
              <a:t>carbapenems</a:t>
            </a:r>
            <a:r>
              <a:rPr lang="en-US" dirty="0"/>
              <a:t> or non-cross-reacting </a:t>
            </a:r>
            <a:r>
              <a:rPr lang="en-US" dirty="0" err="1"/>
              <a:t>cephalosporins</a:t>
            </a:r>
            <a:endParaRPr lang="en-US" dirty="0"/>
          </a:p>
        </p:txBody>
      </p:sp>
      <p:pic>
        <p:nvPicPr>
          <p:cNvPr id="13" name="Picture 12">
            <a:extLst>
              <a:ext uri="{FF2B5EF4-FFF2-40B4-BE49-F238E27FC236}">
                <a16:creationId xmlns:a16="http://schemas.microsoft.com/office/drawing/2014/main" id="{CB93D07C-B214-4D01-B972-3E11AB65A6B2}"/>
              </a:ext>
            </a:extLst>
          </p:cNvPr>
          <p:cNvPicPr>
            <a:picLocks noChangeAspect="1"/>
          </p:cNvPicPr>
          <p:nvPr/>
        </p:nvPicPr>
        <p:blipFill>
          <a:blip r:embed="rId5"/>
          <a:stretch>
            <a:fillRect/>
          </a:stretch>
        </p:blipFill>
        <p:spPr>
          <a:xfrm>
            <a:off x="1179698" y="3890144"/>
            <a:ext cx="3802346" cy="19741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4" name="Straight Arrow Connector 13">
            <a:extLst>
              <a:ext uri="{FF2B5EF4-FFF2-40B4-BE49-F238E27FC236}">
                <a16:creationId xmlns:a16="http://schemas.microsoft.com/office/drawing/2014/main" id="{E18FCF78-054A-4EAC-8CB3-40C3AE6A4DC1}"/>
              </a:ext>
            </a:extLst>
          </p:cNvPr>
          <p:cNvCxnSpPr>
            <a:cxnSpLocks/>
          </p:cNvCxnSpPr>
          <p:nvPr/>
        </p:nvCxnSpPr>
        <p:spPr>
          <a:xfrm flipH="1">
            <a:off x="7589520" y="1497369"/>
            <a:ext cx="2046850" cy="2009293"/>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A74393F0-60B1-4F23-8E6E-BB3E2C55DD65}"/>
              </a:ext>
            </a:extLst>
          </p:cNvPr>
          <p:cNvPicPr>
            <a:picLocks noChangeAspect="1"/>
          </p:cNvPicPr>
          <p:nvPr/>
        </p:nvPicPr>
        <p:blipFill rotWithShape="1">
          <a:blip r:embed="rId6"/>
          <a:srcRect t="488"/>
          <a:stretch/>
        </p:blipFill>
        <p:spPr>
          <a:xfrm>
            <a:off x="642467" y="1075385"/>
            <a:ext cx="10907066" cy="46248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2522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ppt_y</p:attrName>
                                        </p:attrNameLst>
                                      </p:cBhvr>
                                      <p:tavLst>
                                        <p:tav tm="0">
                                          <p:val>
                                            <p:strVal val="#ppt_y+#ppt_h*1.125000"/>
                                          </p:val>
                                        </p:tav>
                                        <p:tav tm="100000">
                                          <p:val>
                                            <p:strVal val="#ppt_y"/>
                                          </p:val>
                                        </p:tav>
                                      </p:tavLst>
                                    </p:anim>
                                    <p:animEffect transition="in" filter="wipe(up)">
                                      <p:cBhvr>
                                        <p:cTn id="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FE094-D7F9-45CA-9AC2-1BDAF73BA607}"/>
              </a:ext>
            </a:extLst>
          </p:cNvPr>
          <p:cNvSpPr>
            <a:spLocks noGrp="1"/>
          </p:cNvSpPr>
          <p:nvPr>
            <p:ph type="title"/>
          </p:nvPr>
        </p:nvSpPr>
        <p:spPr>
          <a:xfrm>
            <a:off x="838200" y="556995"/>
            <a:ext cx="10515600" cy="1133693"/>
          </a:xfrm>
        </p:spPr>
        <p:txBody>
          <a:bodyPr>
            <a:normAutofit/>
          </a:bodyPr>
          <a:lstStyle/>
          <a:p>
            <a:r>
              <a:rPr lang="en-US" sz="5200"/>
              <a:t>Reported Penicillin Allergy </a:t>
            </a:r>
          </a:p>
        </p:txBody>
      </p:sp>
      <p:graphicFrame>
        <p:nvGraphicFramePr>
          <p:cNvPr id="17" name="Content Placeholder 2">
            <a:extLst>
              <a:ext uri="{FF2B5EF4-FFF2-40B4-BE49-F238E27FC236}">
                <a16:creationId xmlns:a16="http://schemas.microsoft.com/office/drawing/2014/main" id="{0CA29A64-62C0-4C96-BE5B-0E092284B35C}"/>
              </a:ext>
            </a:extLst>
          </p:cNvPr>
          <p:cNvGraphicFramePr>
            <a:graphicFrameLocks noGrp="1"/>
          </p:cNvGraphicFramePr>
          <p:nvPr>
            <p:ph idx="1"/>
          </p:nvPr>
        </p:nvGraphicFramePr>
        <p:xfrm>
          <a:off x="640080" y="1690688"/>
          <a:ext cx="10962640" cy="4486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4">
            <a:extLst>
              <a:ext uri="{FF2B5EF4-FFF2-40B4-BE49-F238E27FC236}">
                <a16:creationId xmlns:a16="http://schemas.microsoft.com/office/drawing/2014/main" id="{28F767B5-EAB0-487B-9809-D8164F7A39C7}"/>
              </a:ext>
            </a:extLst>
          </p:cNvPr>
          <p:cNvSpPr txBox="1"/>
          <p:nvPr/>
        </p:nvSpPr>
        <p:spPr>
          <a:xfrm>
            <a:off x="111529" y="6449760"/>
            <a:ext cx="617980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Macy </a:t>
            </a:r>
            <a:r>
              <a:rPr lang="en-US" sz="1400" i="1" dirty="0"/>
              <a:t>Perm J</a:t>
            </a:r>
            <a:r>
              <a:rPr lang="en-US" sz="1400" dirty="0"/>
              <a:t> 2009, Park </a:t>
            </a:r>
            <a:r>
              <a:rPr lang="en-US" sz="1400" i="1" dirty="0"/>
              <a:t>Mayo Clin Proc </a:t>
            </a:r>
            <a:r>
              <a:rPr lang="en-US" sz="1400" dirty="0"/>
              <a:t>2005, </a:t>
            </a:r>
            <a:r>
              <a:rPr lang="en-US" sz="1400" dirty="0" err="1"/>
              <a:t>Gadde</a:t>
            </a:r>
            <a:r>
              <a:rPr lang="en-US" sz="1400" dirty="0"/>
              <a:t> </a:t>
            </a:r>
            <a:r>
              <a:rPr lang="en-US" sz="1400" i="1" dirty="0"/>
              <a:t>JAMA</a:t>
            </a:r>
            <a:r>
              <a:rPr lang="en-US" sz="1400" dirty="0"/>
              <a:t> 1993</a:t>
            </a:r>
          </a:p>
        </p:txBody>
      </p:sp>
    </p:spTree>
    <p:extLst>
      <p:ext uri="{BB962C8B-B14F-4D97-AF65-F5344CB8AC3E}">
        <p14:creationId xmlns:p14="http://schemas.microsoft.com/office/powerpoint/2010/main" val="1215177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0079" y="5743142"/>
            <a:ext cx="10911840" cy="640081"/>
          </a:xfrm>
        </p:spPr>
        <p:txBody>
          <a:bodyPr vert="horz" lIns="91440" tIns="45720" rIns="91440" bIns="45720" rtlCol="0" anchor="ctr">
            <a:normAutofit/>
          </a:bodyPr>
          <a:lstStyle/>
          <a:p>
            <a:pPr algn="ctr"/>
            <a:r>
              <a:rPr lang="en-US" sz="3200" b="1" dirty="0">
                <a:latin typeface="Footlight MT Light" panose="0204060206030A020304" pitchFamily="18" charset="0"/>
              </a:rPr>
              <a:t>How about some ASP goodies to supplement your Jedi training?</a:t>
            </a:r>
          </a:p>
        </p:txBody>
      </p:sp>
      <p:pic>
        <p:nvPicPr>
          <p:cNvPr id="38914" name="Picture 2" descr="SciFiMovieZone.com"/>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3555" b="-1"/>
          <a:stretch/>
        </p:blipFill>
        <p:spPr bwMode="auto">
          <a:xfrm>
            <a:off x="640080" y="640080"/>
            <a:ext cx="10911840" cy="483679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5C1BE3EF-7C6E-4600-8CE5-21199EEDDE16}"/>
              </a:ext>
            </a:extLst>
          </p:cNvPr>
          <p:cNvSpPr>
            <a:spLocks noGrp="1"/>
          </p:cNvSpPr>
          <p:nvPr>
            <p:ph idx="1"/>
          </p:nvPr>
        </p:nvSpPr>
        <p:spPr>
          <a:xfrm>
            <a:off x="5676265" y="4836794"/>
            <a:ext cx="5746865" cy="640081"/>
          </a:xfrm>
        </p:spPr>
        <p:txBody>
          <a:bodyPr>
            <a:noAutofit/>
          </a:bodyPr>
          <a:lstStyle/>
          <a:p>
            <a:pPr marL="0" indent="0">
              <a:buNone/>
            </a:pPr>
            <a:r>
              <a:rPr lang="en-US" sz="3200" b="1" dirty="0">
                <a:latin typeface="Arial Black" panose="020B0A04020102020204" pitchFamily="34" charset="0"/>
              </a:rPr>
              <a:t>You want the impossible</a:t>
            </a:r>
          </a:p>
        </p:txBody>
      </p:sp>
    </p:spTree>
    <p:extLst>
      <p:ext uri="{BB962C8B-B14F-4D97-AF65-F5344CB8AC3E}">
        <p14:creationId xmlns:p14="http://schemas.microsoft.com/office/powerpoint/2010/main" val="29927545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7" name="Rectangle 16">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8" name="Title 1">
            <a:extLst>
              <a:ext uri="{FF2B5EF4-FFF2-40B4-BE49-F238E27FC236}">
                <a16:creationId xmlns:a16="http://schemas.microsoft.com/office/drawing/2014/main" id="{77C99777-3306-4313-80AB-9389165091FC}"/>
              </a:ext>
            </a:extLst>
          </p:cNvPr>
          <p:cNvSpPr>
            <a:spLocks noGrp="1"/>
          </p:cNvSpPr>
          <p:nvPr>
            <p:ph type="title"/>
          </p:nvPr>
        </p:nvSpPr>
        <p:spPr>
          <a:xfrm>
            <a:off x="1346201" y="447644"/>
            <a:ext cx="10515600" cy="1325563"/>
          </a:xfrm>
        </p:spPr>
        <p:txBody>
          <a:bodyPr>
            <a:normAutofit/>
          </a:bodyPr>
          <a:lstStyle/>
          <a:p>
            <a:r>
              <a:rPr lang="en-US" sz="4000" b="1" dirty="0"/>
              <a:t>Handbook      |     Website      |        App</a:t>
            </a:r>
          </a:p>
        </p:txBody>
      </p:sp>
      <p:grpSp>
        <p:nvGrpSpPr>
          <p:cNvPr id="4" name="Group 3">
            <a:extLst>
              <a:ext uri="{FF2B5EF4-FFF2-40B4-BE49-F238E27FC236}">
                <a16:creationId xmlns:a16="http://schemas.microsoft.com/office/drawing/2014/main" id="{3FF9BA1F-89A9-4798-B34F-B81F96BB7113}"/>
              </a:ext>
            </a:extLst>
          </p:cNvPr>
          <p:cNvGrpSpPr>
            <a:grpSpLocks noChangeAspect="1"/>
          </p:cNvGrpSpPr>
          <p:nvPr/>
        </p:nvGrpSpPr>
        <p:grpSpPr>
          <a:xfrm>
            <a:off x="7599945" y="1539384"/>
            <a:ext cx="3905632" cy="4328690"/>
            <a:chOff x="7263185" y="1202789"/>
            <a:chExt cx="4285585" cy="4749800"/>
          </a:xfrm>
        </p:grpSpPr>
        <p:sp>
          <p:nvSpPr>
            <p:cNvPr id="39" name="Rectangle 38">
              <a:extLst>
                <a:ext uri="{FF2B5EF4-FFF2-40B4-BE49-F238E27FC236}">
                  <a16:creationId xmlns:a16="http://schemas.microsoft.com/office/drawing/2014/main" id="{FE657A6B-89E5-49BC-9D2C-E577293BF0F2}"/>
                </a:ext>
              </a:extLst>
            </p:cNvPr>
            <p:cNvSpPr/>
            <p:nvPr/>
          </p:nvSpPr>
          <p:spPr>
            <a:xfrm>
              <a:off x="7263185" y="1202789"/>
              <a:ext cx="4285585" cy="4749800"/>
            </a:xfrm>
            <a:prstGeom prst="rect">
              <a:avLst/>
            </a:prstGeom>
            <a:solidFill>
              <a:schemeClr val="bg1"/>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C0BF7521-3E08-41BD-BE2C-A9BD3ACFCD80}"/>
                </a:ext>
              </a:extLst>
            </p:cNvPr>
            <p:cNvGrpSpPr>
              <a:grpSpLocks noChangeAspect="1"/>
            </p:cNvGrpSpPr>
            <p:nvPr/>
          </p:nvGrpSpPr>
          <p:grpSpPr>
            <a:xfrm>
              <a:off x="7382531" y="1286441"/>
              <a:ext cx="4036929" cy="4554160"/>
              <a:chOff x="7086892" y="1441546"/>
              <a:chExt cx="4269456" cy="4816479"/>
            </a:xfrm>
          </p:grpSpPr>
          <p:grpSp>
            <p:nvGrpSpPr>
              <p:cNvPr id="10" name="Group 9">
                <a:extLst>
                  <a:ext uri="{FF2B5EF4-FFF2-40B4-BE49-F238E27FC236}">
                    <a16:creationId xmlns:a16="http://schemas.microsoft.com/office/drawing/2014/main" id="{58692FB0-D96D-4C89-839C-7736E224BC2A}"/>
                  </a:ext>
                </a:extLst>
              </p:cNvPr>
              <p:cNvGrpSpPr/>
              <p:nvPr/>
            </p:nvGrpSpPr>
            <p:grpSpPr>
              <a:xfrm>
                <a:off x="7086892" y="1839561"/>
                <a:ext cx="1827101" cy="3678819"/>
                <a:chOff x="6089703" y="2313195"/>
                <a:chExt cx="1827101" cy="3678819"/>
              </a:xfrm>
            </p:grpSpPr>
            <p:pic>
              <p:nvPicPr>
                <p:cNvPr id="26" name="Picture 25">
                  <a:extLst>
                    <a:ext uri="{FF2B5EF4-FFF2-40B4-BE49-F238E27FC236}">
                      <a16:creationId xmlns:a16="http://schemas.microsoft.com/office/drawing/2014/main" id="{CE2519B0-188D-438B-A3E1-0B3B058DBA54}"/>
                    </a:ext>
                  </a:extLst>
                </p:cNvPr>
                <p:cNvPicPr>
                  <a:picLocks noChangeAspect="1"/>
                </p:cNvPicPr>
                <p:nvPr/>
              </p:nvPicPr>
              <p:blipFill rotWithShape="1">
                <a:blip r:embed="rId3"/>
                <a:srcRect t="1402" b="1008"/>
                <a:stretch/>
              </p:blipFill>
              <p:spPr>
                <a:xfrm>
                  <a:off x="6089703" y="2313195"/>
                  <a:ext cx="1827101" cy="3592212"/>
                </a:xfrm>
                <a:prstGeom prst="rect">
                  <a:avLst/>
                </a:prstGeom>
                <a:ln>
                  <a:solidFill>
                    <a:srgbClr val="C00000"/>
                  </a:solidFill>
                </a:ln>
                <a:effectLst/>
              </p:spPr>
            </p:pic>
            <p:sp>
              <p:nvSpPr>
                <p:cNvPr id="27" name="Oval 26">
                  <a:extLst>
                    <a:ext uri="{FF2B5EF4-FFF2-40B4-BE49-F238E27FC236}">
                      <a16:creationId xmlns:a16="http://schemas.microsoft.com/office/drawing/2014/main" id="{5F7367E4-1E32-4378-B7C3-AA20941CF777}"/>
                    </a:ext>
                  </a:extLst>
                </p:cNvPr>
                <p:cNvSpPr/>
                <p:nvPr/>
              </p:nvSpPr>
              <p:spPr>
                <a:xfrm>
                  <a:off x="7106288" y="5537526"/>
                  <a:ext cx="515517" cy="454488"/>
                </a:xfrm>
                <a:prstGeom prst="ellipse">
                  <a:avLst/>
                </a:prstGeom>
                <a:noFill/>
                <a:ln w="38100">
                  <a:solidFill>
                    <a:srgbClr val="C0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3506B2EF-B939-43FA-BE85-F280761C29E5}"/>
                  </a:ext>
                </a:extLst>
              </p:cNvPr>
              <p:cNvGrpSpPr/>
              <p:nvPr/>
            </p:nvGrpSpPr>
            <p:grpSpPr>
              <a:xfrm>
                <a:off x="8316353" y="2300740"/>
                <a:ext cx="1957627" cy="3578088"/>
                <a:chOff x="4711755" y="88490"/>
                <a:chExt cx="1957627" cy="3578088"/>
              </a:xfrm>
            </p:grpSpPr>
            <p:pic>
              <p:nvPicPr>
                <p:cNvPr id="24" name="Picture 15" descr="image004">
                  <a:extLst>
                    <a:ext uri="{FF2B5EF4-FFF2-40B4-BE49-F238E27FC236}">
                      <a16:creationId xmlns:a16="http://schemas.microsoft.com/office/drawing/2014/main" id="{D304902E-B699-4471-9EFB-3DD3A63D22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987" t="3315" r="36099" b="1098"/>
                <a:stretch/>
              </p:blipFill>
              <p:spPr bwMode="auto">
                <a:xfrm>
                  <a:off x="4840092" y="88490"/>
                  <a:ext cx="1829290" cy="3578088"/>
                </a:xfrm>
                <a:prstGeom prst="rect">
                  <a:avLst/>
                </a:prstGeom>
                <a:ln w="9525">
                  <a:solidFill>
                    <a:srgbClr val="C00000"/>
                  </a:solidFill>
                  <a:miter lim="800000"/>
                  <a:headEnd/>
                  <a:tailEnd/>
                </a:ln>
                <a:effectLst/>
                <a:extLst>
                  <a:ext uri="{909E8E84-426E-40DD-AFC4-6F175D3DCCD1}">
                    <a14:hiddenFill xmlns:a14="http://schemas.microsoft.com/office/drawing/2010/main">
                      <a:solidFill>
                        <a:srgbClr val="FFFFFF"/>
                      </a:solidFill>
                    </a14:hiddenFill>
                  </a:ext>
                </a:extLst>
              </p:spPr>
            </p:pic>
            <p:sp>
              <p:nvSpPr>
                <p:cNvPr id="25" name="Oval 24">
                  <a:extLst>
                    <a:ext uri="{FF2B5EF4-FFF2-40B4-BE49-F238E27FC236}">
                      <a16:creationId xmlns:a16="http://schemas.microsoft.com/office/drawing/2014/main" id="{6248E1AC-5A90-43A9-BD1E-F9491FE9C47E}"/>
                    </a:ext>
                  </a:extLst>
                </p:cNvPr>
                <p:cNvSpPr/>
                <p:nvPr/>
              </p:nvSpPr>
              <p:spPr>
                <a:xfrm>
                  <a:off x="4711755" y="996887"/>
                  <a:ext cx="1082493" cy="284568"/>
                </a:xfrm>
                <a:prstGeom prst="ellipse">
                  <a:avLst/>
                </a:prstGeom>
                <a:noFill/>
                <a:ln w="38100">
                  <a:solidFill>
                    <a:srgbClr val="C0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DF9C3E5-D166-4676-B355-CADB79549B13}"/>
                  </a:ext>
                </a:extLst>
              </p:cNvPr>
              <p:cNvGrpSpPr/>
              <p:nvPr/>
            </p:nvGrpSpPr>
            <p:grpSpPr>
              <a:xfrm>
                <a:off x="9226890" y="2669999"/>
                <a:ext cx="2129458" cy="3588026"/>
                <a:chOff x="8056434" y="2471121"/>
                <a:chExt cx="2129458" cy="3588026"/>
              </a:xfrm>
            </p:grpSpPr>
            <p:pic>
              <p:nvPicPr>
                <p:cNvPr id="20" name="Picture 15" descr="image004">
                  <a:extLst>
                    <a:ext uri="{FF2B5EF4-FFF2-40B4-BE49-F238E27FC236}">
                      <a16:creationId xmlns:a16="http://schemas.microsoft.com/office/drawing/2014/main" id="{2DD22B3B-C60A-4767-8B50-4A04DCE198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192" t="2654" r="715" b="1496"/>
                <a:stretch/>
              </p:blipFill>
              <p:spPr bwMode="auto">
                <a:xfrm>
                  <a:off x="8344908" y="2471121"/>
                  <a:ext cx="1840984" cy="3588026"/>
                </a:xfrm>
                <a:prstGeom prst="rect">
                  <a:avLst/>
                </a:prstGeom>
                <a:noFill/>
                <a:ln w="9525">
                  <a:solidFill>
                    <a:srgbClr val="C00000"/>
                  </a:solidFill>
                  <a:miter lim="800000"/>
                  <a:headEnd/>
                  <a:tailEnd/>
                </a:ln>
                <a:effectLst/>
                <a:extLst>
                  <a:ext uri="{909E8E84-426E-40DD-AFC4-6F175D3DCCD1}">
                    <a14:hiddenFill xmlns:a14="http://schemas.microsoft.com/office/drawing/2010/main">
                      <a:solidFill>
                        <a:srgbClr val="FFFFFF"/>
                      </a:solidFill>
                    </a14:hiddenFill>
                  </a:ext>
                </a:extLst>
              </p:spPr>
            </p:pic>
            <p:sp>
              <p:nvSpPr>
                <p:cNvPr id="21" name="Oval 20">
                  <a:extLst>
                    <a:ext uri="{FF2B5EF4-FFF2-40B4-BE49-F238E27FC236}">
                      <a16:creationId xmlns:a16="http://schemas.microsoft.com/office/drawing/2014/main" id="{42659AC2-AD88-4529-ADB7-CE2C9F745114}"/>
                    </a:ext>
                  </a:extLst>
                </p:cNvPr>
                <p:cNvSpPr/>
                <p:nvPr/>
              </p:nvSpPr>
              <p:spPr>
                <a:xfrm>
                  <a:off x="8266182" y="3170041"/>
                  <a:ext cx="1538453" cy="256177"/>
                </a:xfrm>
                <a:prstGeom prst="ellipse">
                  <a:avLst/>
                </a:prstGeom>
                <a:noFill/>
                <a:ln w="38100">
                  <a:solidFill>
                    <a:srgbClr val="C0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6DB1310-03AF-467E-BA08-66C26FC1F251}"/>
                    </a:ext>
                  </a:extLst>
                </p:cNvPr>
                <p:cNvSpPr/>
                <p:nvPr/>
              </p:nvSpPr>
              <p:spPr>
                <a:xfrm>
                  <a:off x="8234905" y="4063971"/>
                  <a:ext cx="1718331" cy="250681"/>
                </a:xfrm>
                <a:prstGeom prst="ellipse">
                  <a:avLst/>
                </a:prstGeom>
                <a:noFill/>
                <a:ln w="38100">
                  <a:solidFill>
                    <a:srgbClr val="C0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857DE69-9797-4CF9-B5D0-FF6847C09A0D}"/>
                    </a:ext>
                  </a:extLst>
                </p:cNvPr>
                <p:cNvSpPr/>
                <p:nvPr/>
              </p:nvSpPr>
              <p:spPr>
                <a:xfrm>
                  <a:off x="8056434" y="5174343"/>
                  <a:ext cx="1568313" cy="280217"/>
                </a:xfrm>
                <a:prstGeom prst="ellipse">
                  <a:avLst/>
                </a:prstGeom>
                <a:noFill/>
                <a:ln w="38100">
                  <a:solidFill>
                    <a:srgbClr val="C0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95776B93-A4F0-4DF9-A5B5-5F5D683D7D1B}"/>
                  </a:ext>
                </a:extLst>
              </p:cNvPr>
              <p:cNvPicPr>
                <a:picLocks noChangeAspect="1"/>
              </p:cNvPicPr>
              <p:nvPr/>
            </p:nvPicPr>
            <p:blipFill>
              <a:blip r:embed="rId5"/>
              <a:stretch>
                <a:fillRect/>
              </a:stretch>
            </p:blipFill>
            <p:spPr>
              <a:xfrm>
                <a:off x="9398846" y="1441546"/>
                <a:ext cx="722820" cy="751731"/>
              </a:xfrm>
              <a:prstGeom prst="rect">
                <a:avLst/>
              </a:prstGeom>
              <a:ln>
                <a:solidFill>
                  <a:srgbClr val="C00000"/>
                </a:solidFill>
              </a:ln>
              <a:effectLst/>
            </p:spPr>
          </p:pic>
        </p:grpSp>
      </p:grpSp>
      <p:grpSp>
        <p:nvGrpSpPr>
          <p:cNvPr id="5" name="Group 4">
            <a:extLst>
              <a:ext uri="{FF2B5EF4-FFF2-40B4-BE49-F238E27FC236}">
                <a16:creationId xmlns:a16="http://schemas.microsoft.com/office/drawing/2014/main" id="{6ED4B84C-C93A-4C38-B080-9396105E4CAB}"/>
              </a:ext>
            </a:extLst>
          </p:cNvPr>
          <p:cNvGrpSpPr>
            <a:grpSpLocks noChangeAspect="1"/>
          </p:cNvGrpSpPr>
          <p:nvPr/>
        </p:nvGrpSpPr>
        <p:grpSpPr>
          <a:xfrm>
            <a:off x="723370" y="1536495"/>
            <a:ext cx="3280223" cy="4331579"/>
            <a:chOff x="582180" y="1593492"/>
            <a:chExt cx="3310070" cy="4378243"/>
          </a:xfrm>
        </p:grpSpPr>
        <p:sp>
          <p:nvSpPr>
            <p:cNvPr id="40" name="Rectangle 39">
              <a:extLst>
                <a:ext uri="{FF2B5EF4-FFF2-40B4-BE49-F238E27FC236}">
                  <a16:creationId xmlns:a16="http://schemas.microsoft.com/office/drawing/2014/main" id="{E5E8C18D-2830-420B-80AE-74D4D82F1FA8}"/>
                </a:ext>
              </a:extLst>
            </p:cNvPr>
            <p:cNvSpPr/>
            <p:nvPr/>
          </p:nvSpPr>
          <p:spPr>
            <a:xfrm>
              <a:off x="583245" y="1593492"/>
              <a:ext cx="3309005" cy="4328690"/>
            </a:xfrm>
            <a:prstGeom prst="rect">
              <a:avLst/>
            </a:prstGeom>
            <a:solidFill>
              <a:schemeClr val="bg1"/>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40F0F2D-3E5B-4D30-8FBB-79DC8552ACFF}"/>
                </a:ext>
              </a:extLst>
            </p:cNvPr>
            <p:cNvGrpSpPr>
              <a:grpSpLocks noChangeAspect="1"/>
            </p:cNvGrpSpPr>
            <p:nvPr/>
          </p:nvGrpSpPr>
          <p:grpSpPr>
            <a:xfrm>
              <a:off x="582180" y="1596548"/>
              <a:ext cx="3246839" cy="4375187"/>
              <a:chOff x="1043299" y="3092110"/>
              <a:chExt cx="2081653" cy="2805073"/>
            </a:xfrm>
          </p:grpSpPr>
          <p:pic>
            <p:nvPicPr>
              <p:cNvPr id="29" name="Picture 6" descr="Blank White Book Cover Stock Photo - Download Image Now - iStock">
                <a:extLst>
                  <a:ext uri="{FF2B5EF4-FFF2-40B4-BE49-F238E27FC236}">
                    <a16:creationId xmlns:a16="http://schemas.microsoft.com/office/drawing/2014/main" id="{64EB0BFD-C430-4387-918A-14677394066E}"/>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27788" t="10209" r="26586" b="7759"/>
              <a:stretch/>
            </p:blipFill>
            <p:spPr bwMode="auto">
              <a:xfrm>
                <a:off x="1043299" y="3092110"/>
                <a:ext cx="2081653" cy="2805073"/>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3FDA7C67-FB71-45CC-876E-A322ED210AEE}"/>
                  </a:ext>
                </a:extLst>
              </p:cNvPr>
              <p:cNvPicPr>
                <a:picLocks noChangeAspect="1"/>
              </p:cNvPicPr>
              <p:nvPr/>
            </p:nvPicPr>
            <p:blipFill rotWithShape="1">
              <a:blip r:embed="rId8">
                <a:duotone>
                  <a:prstClr val="black"/>
                  <a:schemeClr val="accent5">
                    <a:lumMod val="20000"/>
                    <a:lumOff val="80000"/>
                    <a:tint val="45000"/>
                    <a:satMod val="400000"/>
                  </a:schemeClr>
                </a:duotone>
              </a:blip>
              <a:srcRect t="1612"/>
              <a:stretch/>
            </p:blipFill>
            <p:spPr>
              <a:xfrm>
                <a:off x="1175251" y="3173472"/>
                <a:ext cx="1860569" cy="2619292"/>
              </a:xfrm>
              <a:prstGeom prst="rect">
                <a:avLst/>
              </a:prstGeom>
            </p:spPr>
          </p:pic>
        </p:grpSp>
      </p:grpSp>
      <p:grpSp>
        <p:nvGrpSpPr>
          <p:cNvPr id="3" name="Group 2">
            <a:extLst>
              <a:ext uri="{FF2B5EF4-FFF2-40B4-BE49-F238E27FC236}">
                <a16:creationId xmlns:a16="http://schemas.microsoft.com/office/drawing/2014/main" id="{44E19AF3-B128-4C55-A40F-69207959B590}"/>
              </a:ext>
            </a:extLst>
          </p:cNvPr>
          <p:cNvGrpSpPr>
            <a:grpSpLocks noChangeAspect="1"/>
          </p:cNvGrpSpPr>
          <p:nvPr/>
        </p:nvGrpSpPr>
        <p:grpSpPr>
          <a:xfrm>
            <a:off x="4203303" y="1486079"/>
            <a:ext cx="3280223" cy="4332970"/>
            <a:chOff x="4179543" y="1755183"/>
            <a:chExt cx="3092816" cy="4085417"/>
          </a:xfrm>
        </p:grpSpPr>
        <p:sp>
          <p:nvSpPr>
            <p:cNvPr id="2" name="Rectangle 1">
              <a:extLst>
                <a:ext uri="{FF2B5EF4-FFF2-40B4-BE49-F238E27FC236}">
                  <a16:creationId xmlns:a16="http://schemas.microsoft.com/office/drawing/2014/main" id="{16E2AB08-36F2-42F7-AF66-275B94E1FE40}"/>
                </a:ext>
              </a:extLst>
            </p:cNvPr>
            <p:cNvSpPr/>
            <p:nvPr/>
          </p:nvSpPr>
          <p:spPr>
            <a:xfrm>
              <a:off x="4179543" y="1755183"/>
              <a:ext cx="3092816" cy="4085417"/>
            </a:xfrm>
            <a:prstGeom prst="rect">
              <a:avLst/>
            </a:prstGeom>
            <a:solidFill>
              <a:schemeClr val="bg1"/>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2EB00918-9524-43AE-ACFF-A5D1B488D2E6}"/>
                </a:ext>
              </a:extLst>
            </p:cNvPr>
            <p:cNvGrpSpPr>
              <a:grpSpLocks noChangeAspect="1"/>
            </p:cNvGrpSpPr>
            <p:nvPr/>
          </p:nvGrpSpPr>
          <p:grpSpPr>
            <a:xfrm>
              <a:off x="4252587" y="1835614"/>
              <a:ext cx="2834085" cy="3918027"/>
              <a:chOff x="4256617" y="1795688"/>
              <a:chExt cx="2834085" cy="3918027"/>
            </a:xfrm>
          </p:grpSpPr>
          <p:pic>
            <p:nvPicPr>
              <p:cNvPr id="32" name="Picture 31">
                <a:extLst>
                  <a:ext uri="{FF2B5EF4-FFF2-40B4-BE49-F238E27FC236}">
                    <a16:creationId xmlns:a16="http://schemas.microsoft.com/office/drawing/2014/main" id="{5A8D92E1-0DAE-47D7-BB6A-9BBCB61AC286}"/>
                  </a:ext>
                </a:extLst>
              </p:cNvPr>
              <p:cNvPicPr>
                <a:picLocks noChangeAspect="1"/>
              </p:cNvPicPr>
              <p:nvPr/>
            </p:nvPicPr>
            <p:blipFill>
              <a:blip r:embed="rId9"/>
              <a:stretch>
                <a:fillRect/>
              </a:stretch>
            </p:blipFill>
            <p:spPr>
              <a:xfrm>
                <a:off x="4256617" y="2518874"/>
                <a:ext cx="2324906" cy="2463293"/>
              </a:xfrm>
              <a:prstGeom prst="rect">
                <a:avLst/>
              </a:prstGeom>
            </p:spPr>
          </p:pic>
          <p:pic>
            <p:nvPicPr>
              <p:cNvPr id="34" name="Picture 33">
                <a:extLst>
                  <a:ext uri="{FF2B5EF4-FFF2-40B4-BE49-F238E27FC236}">
                    <a16:creationId xmlns:a16="http://schemas.microsoft.com/office/drawing/2014/main" id="{07548ECD-1EA5-40B9-8F3E-FDBC1FE877B1}"/>
                  </a:ext>
                </a:extLst>
              </p:cNvPr>
              <p:cNvPicPr>
                <a:picLocks noChangeAspect="1"/>
              </p:cNvPicPr>
              <p:nvPr/>
            </p:nvPicPr>
            <p:blipFill rotWithShape="1">
              <a:blip r:embed="rId10"/>
              <a:srcRect l="54253" t="1" b="-6448"/>
              <a:stretch/>
            </p:blipFill>
            <p:spPr>
              <a:xfrm>
                <a:off x="4686475" y="2099794"/>
                <a:ext cx="2111597" cy="384053"/>
              </a:xfrm>
              <a:prstGeom prst="rect">
                <a:avLst/>
              </a:prstGeom>
            </p:spPr>
          </p:pic>
          <p:pic>
            <p:nvPicPr>
              <p:cNvPr id="35" name="Picture 34">
                <a:extLst>
                  <a:ext uri="{FF2B5EF4-FFF2-40B4-BE49-F238E27FC236}">
                    <a16:creationId xmlns:a16="http://schemas.microsoft.com/office/drawing/2014/main" id="{884382D2-2C30-4BDE-BE0B-912D46A7A75F}"/>
                  </a:ext>
                </a:extLst>
              </p:cNvPr>
              <p:cNvPicPr>
                <a:picLocks noChangeAspect="1"/>
              </p:cNvPicPr>
              <p:nvPr/>
            </p:nvPicPr>
            <p:blipFill rotWithShape="1">
              <a:blip r:embed="rId10"/>
              <a:srcRect r="50478" b="-786"/>
              <a:stretch/>
            </p:blipFill>
            <p:spPr>
              <a:xfrm>
                <a:off x="4584226" y="1795688"/>
                <a:ext cx="2285849" cy="363628"/>
              </a:xfrm>
              <a:prstGeom prst="rect">
                <a:avLst/>
              </a:prstGeom>
            </p:spPr>
          </p:pic>
          <p:sp>
            <p:nvSpPr>
              <p:cNvPr id="36" name="Oval 35">
                <a:extLst>
                  <a:ext uri="{FF2B5EF4-FFF2-40B4-BE49-F238E27FC236}">
                    <a16:creationId xmlns:a16="http://schemas.microsoft.com/office/drawing/2014/main" id="{EA05553F-7C98-4C72-B0BA-884727E588B7}"/>
                  </a:ext>
                </a:extLst>
              </p:cNvPr>
              <p:cNvSpPr/>
              <p:nvPr/>
            </p:nvSpPr>
            <p:spPr>
              <a:xfrm>
                <a:off x="4261829" y="3604855"/>
                <a:ext cx="2429697" cy="343000"/>
              </a:xfrm>
              <a:prstGeom prst="ellipse">
                <a:avLst/>
              </a:prstGeom>
              <a:noFill/>
              <a:ln w="38100">
                <a:solidFill>
                  <a:srgbClr val="C0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D890A640-1D42-4172-8C25-B363908FC30A}"/>
                  </a:ext>
                </a:extLst>
              </p:cNvPr>
              <p:cNvPicPr>
                <a:picLocks noChangeAspect="1"/>
              </p:cNvPicPr>
              <p:nvPr/>
            </p:nvPicPr>
            <p:blipFill>
              <a:blip r:embed="rId11"/>
              <a:stretch>
                <a:fillRect/>
              </a:stretch>
            </p:blipFill>
            <p:spPr>
              <a:xfrm>
                <a:off x="4689712" y="3284968"/>
                <a:ext cx="2400990" cy="2428747"/>
              </a:xfrm>
              <a:prstGeom prst="rect">
                <a:avLst/>
              </a:prstGeom>
            </p:spPr>
          </p:pic>
          <p:sp>
            <p:nvSpPr>
              <p:cNvPr id="37" name="Oval 36">
                <a:extLst>
                  <a:ext uri="{FF2B5EF4-FFF2-40B4-BE49-F238E27FC236}">
                    <a16:creationId xmlns:a16="http://schemas.microsoft.com/office/drawing/2014/main" id="{CA0EE0E7-28EA-4B54-A8D6-132855071A3B}"/>
                  </a:ext>
                </a:extLst>
              </p:cNvPr>
              <p:cNvSpPr/>
              <p:nvPr/>
            </p:nvSpPr>
            <p:spPr>
              <a:xfrm>
                <a:off x="4425468" y="4531670"/>
                <a:ext cx="2429697" cy="633822"/>
              </a:xfrm>
              <a:prstGeom prst="ellipse">
                <a:avLst/>
              </a:prstGeom>
              <a:noFill/>
              <a:ln w="38100">
                <a:solidFill>
                  <a:srgbClr val="C0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pic>
        <p:nvPicPr>
          <p:cNvPr id="41" name="Picture 40">
            <a:extLst>
              <a:ext uri="{FF2B5EF4-FFF2-40B4-BE49-F238E27FC236}">
                <a16:creationId xmlns:a16="http://schemas.microsoft.com/office/drawing/2014/main" id="{82162F0D-D307-4474-AEE9-31D0C94A8955}"/>
              </a:ext>
            </a:extLst>
          </p:cNvPr>
          <p:cNvPicPr>
            <a:picLocks noChangeAspect="1"/>
          </p:cNvPicPr>
          <p:nvPr/>
        </p:nvPicPr>
        <p:blipFill>
          <a:blip r:embed="rId12"/>
          <a:stretch>
            <a:fillRect/>
          </a:stretch>
        </p:blipFill>
        <p:spPr>
          <a:xfrm>
            <a:off x="4447222" y="231653"/>
            <a:ext cx="4099516" cy="63471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732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4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20" name="Rectangle 74">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21" name="Picture 76">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393764" y="738619"/>
            <a:ext cx="4677512" cy="1066485"/>
          </a:xfrm>
        </p:spPr>
        <p:txBody>
          <a:bodyPr>
            <a:normAutofit/>
          </a:bodyPr>
          <a:lstStyle/>
          <a:p>
            <a:r>
              <a:rPr lang="en-US" dirty="0">
                <a:solidFill>
                  <a:srgbClr val="000000"/>
                </a:solidFill>
              </a:rPr>
              <a:t>Case 1 Conclusion</a:t>
            </a:r>
          </a:p>
        </p:txBody>
      </p:sp>
      <p:sp>
        <p:nvSpPr>
          <p:cNvPr id="79"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8" name="Picture 6" descr="Star Wars Han Solo Cartoon ❤ Cartoon « Cartoon A Day"/>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backgroundRemoval t="9961" b="97461" l="2784" r="89559">
                        <a14:foregroundMark x1="62645" y1="29102" x2="62645" y2="29102"/>
                        <a14:foregroundMark x1="51044" y1="29102" x2="51044" y2="29102"/>
                        <a14:foregroundMark x1="42227" y1="31836" x2="41299" y2="31836"/>
                        <a14:foregroundMark x1="48724" y1="27734" x2="48724" y2="27734"/>
                        <a14:foregroundMark x1="39907" y1="59766" x2="39907" y2="59766"/>
                        <a14:foregroundMark x1="38747" y1="79883" x2="38747" y2="79883"/>
                        <a14:foregroundMark x1="7425" y1="97656" x2="7425" y2="97656"/>
                        <a14:foregroundMark x1="24130" y1="84961" x2="24130" y2="84961"/>
                        <a14:foregroundMark x1="34571" y1="66602" x2="34571" y2="66602"/>
                        <a14:foregroundMark x1="23898" y1="70117" x2="23898" y2="70117"/>
                        <a14:foregroundMark x1="11369" y1="74023" x2="11369" y2="74023"/>
                        <a14:foregroundMark x1="43155" y1="77734" x2="43155" y2="77734"/>
                        <a14:foregroundMark x1="49884" y1="92578" x2="48956" y2="92578"/>
                        <a14:foregroundMark x1="29930" y1="91406" x2="29930" y2="91406"/>
                        <a14:foregroundMark x1="19954" y1="94336" x2="19954" y2="94336"/>
                        <a14:foregroundMark x1="11601" y1="93555" x2="11601" y2="93555"/>
                        <a14:foregroundMark x1="2784" y1="94531" x2="2784" y2="94531"/>
                        <a14:foregroundMark x1="6497" y1="83008" x2="6497" y2="83008"/>
                        <a14:foregroundMark x1="12761" y1="78711" x2="12761" y2="78711"/>
                        <a14:foregroundMark x1="14153" y1="77734" x2="14153" y2="77734"/>
                        <a14:foregroundMark x1="3712" y1="86328" x2="3712" y2="86328"/>
                        <a14:foregroundMark x1="9281" y1="85156" x2="9281" y2="85156"/>
                        <a14:foregroundMark x1="83063" y1="77734" x2="83063" y2="77734"/>
                        <a14:foregroundMark x1="66821" y1="70508" x2="66821" y2="70508"/>
                        <a14:foregroundMark x1="73318" y1="74023" x2="73318" y2="74023"/>
                        <a14:foregroundMark x1="83991" y1="91211" x2="83991" y2="91211"/>
                        <a14:foregroundMark x1="85847" y1="87305" x2="85847" y2="87305"/>
                        <a14:foregroundMark x1="84687" y1="79492" x2="84687" y2="79492"/>
                        <a14:foregroundMark x1="85847" y1="75781" x2="85847" y2="75781"/>
                        <a14:backgroundMark x1="16241" y1="55273" x2="16241" y2="55273"/>
                      </a14:backgroundRemoval>
                    </a14:imgEffect>
                    <a14:imgEffect>
                      <a14:artisticCrisscrossEtching/>
                    </a14:imgEffect>
                    <a14:imgEffect>
                      <a14:saturation sat="66000"/>
                    </a14:imgEffect>
                  </a14:imgLayer>
                </a14:imgProps>
              </a:ext>
              <a:ext uri="{28A0092B-C50C-407E-A947-70E740481C1C}">
                <a14:useLocalDpi xmlns:a14="http://schemas.microsoft.com/office/drawing/2010/main" val="0"/>
              </a:ext>
            </a:extLst>
          </a:blip>
          <a:srcRect l="6089" t="7751" b="4067"/>
          <a:stretch/>
        </p:blipFill>
        <p:spPr bwMode="auto">
          <a:xfrm>
            <a:off x="121920" y="907231"/>
            <a:ext cx="454340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842000" y="1178312"/>
            <a:ext cx="5781040" cy="5079685"/>
          </a:xfrm>
        </p:spPr>
        <p:txBody>
          <a:bodyPr anchor="ctr">
            <a:normAutofit/>
          </a:bodyPr>
          <a:lstStyle/>
          <a:p>
            <a:r>
              <a:rPr lang="en-US" sz="2400" dirty="0"/>
              <a:t>Han was taken to the OR for open drainage of right hip and L thigh</a:t>
            </a:r>
          </a:p>
          <a:p>
            <a:r>
              <a:rPr lang="en-US" sz="2400" dirty="0"/>
              <a:t>Blood cultures remained positive for 72 hours prior to clearing</a:t>
            </a:r>
          </a:p>
          <a:p>
            <a:r>
              <a:rPr lang="en-US" sz="2400" dirty="0"/>
              <a:t>TTE negative, no other sources identified</a:t>
            </a:r>
          </a:p>
          <a:p>
            <a:r>
              <a:rPr lang="en-US" sz="2400" dirty="0"/>
              <a:t>Patient was later discharged by request to a SNF somewhere in the Outer Rim and completed a 6 week course of vancomycin </a:t>
            </a:r>
          </a:p>
        </p:txBody>
      </p:sp>
    </p:spTree>
    <p:extLst>
      <p:ext uri="{BB962C8B-B14F-4D97-AF65-F5344CB8AC3E}">
        <p14:creationId xmlns:p14="http://schemas.microsoft.com/office/powerpoint/2010/main" val="3751082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6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5" name="Rectangle 6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411480" y="2684095"/>
            <a:ext cx="3253543" cy="3492868"/>
          </a:xfrm>
        </p:spPr>
        <p:txBody>
          <a:bodyPr>
            <a:normAutofit/>
          </a:bodyPr>
          <a:lstStyle/>
          <a:p>
            <a:r>
              <a:rPr lang="en-US" sz="2400" dirty="0"/>
              <a:t>Commensal</a:t>
            </a:r>
          </a:p>
          <a:p>
            <a:r>
              <a:rPr lang="en-US" sz="2400" dirty="0"/>
              <a:t>Ubiquitous colonizers</a:t>
            </a:r>
          </a:p>
          <a:p>
            <a:r>
              <a:rPr lang="en-US" sz="2400" dirty="0"/>
              <a:t>May breach innate host defenses</a:t>
            </a:r>
          </a:p>
          <a:p>
            <a:r>
              <a:rPr lang="en-US" sz="2400" dirty="0"/>
              <a:t>Many virulence determinants</a:t>
            </a:r>
          </a:p>
          <a:p>
            <a:r>
              <a:rPr lang="en-US" sz="2400" dirty="0"/>
              <a:t>Infections often recurrent</a:t>
            </a:r>
          </a:p>
          <a:p>
            <a:pPr lvl="1"/>
            <a:endParaRPr lang="en-US" sz="1800" dirty="0"/>
          </a:p>
        </p:txBody>
      </p:sp>
      <p:cxnSp>
        <p:nvCxnSpPr>
          <p:cNvPr id="12" name="Straight Arrow Connector 11"/>
          <p:cNvCxnSpPr/>
          <p:nvPr/>
        </p:nvCxnSpPr>
        <p:spPr>
          <a:xfrm flipH="1">
            <a:off x="8619630" y="2183843"/>
            <a:ext cx="272265" cy="3022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21" name="Group 20"/>
          <p:cNvGrpSpPr>
            <a:grpSpLocks noChangeAspect="1"/>
          </p:cNvGrpSpPr>
          <p:nvPr/>
        </p:nvGrpSpPr>
        <p:grpSpPr>
          <a:xfrm>
            <a:off x="3543973" y="1405195"/>
            <a:ext cx="9059507" cy="5193984"/>
            <a:chOff x="3265848" y="1636766"/>
            <a:chExt cx="8248562" cy="4729056"/>
          </a:xfrm>
        </p:grpSpPr>
        <p:grpSp>
          <p:nvGrpSpPr>
            <p:cNvPr id="19" name="Group 18"/>
            <p:cNvGrpSpPr/>
            <p:nvPr/>
          </p:nvGrpSpPr>
          <p:grpSpPr>
            <a:xfrm>
              <a:off x="3265848" y="1636766"/>
              <a:ext cx="8248562" cy="4729056"/>
              <a:chOff x="3265848" y="1636766"/>
              <a:chExt cx="8248562" cy="4729056"/>
            </a:xfrm>
          </p:grpSpPr>
          <p:grpSp>
            <p:nvGrpSpPr>
              <p:cNvPr id="14" name="Group 13"/>
              <p:cNvGrpSpPr/>
              <p:nvPr/>
            </p:nvGrpSpPr>
            <p:grpSpPr>
              <a:xfrm>
                <a:off x="3265848" y="1636766"/>
                <a:ext cx="8248562" cy="4729056"/>
                <a:chOff x="2587754" y="1447907"/>
                <a:chExt cx="8248562" cy="4729056"/>
              </a:xfrm>
            </p:grpSpPr>
            <p:grpSp>
              <p:nvGrpSpPr>
                <p:cNvPr id="8" name="Group 7"/>
                <p:cNvGrpSpPr/>
                <p:nvPr/>
              </p:nvGrpSpPr>
              <p:grpSpPr>
                <a:xfrm>
                  <a:off x="2587754" y="1447907"/>
                  <a:ext cx="7307325" cy="4729056"/>
                  <a:chOff x="2587754" y="1447907"/>
                  <a:chExt cx="7307325" cy="4729056"/>
                </a:xfrm>
              </p:grpSpPr>
              <p:pic>
                <p:nvPicPr>
                  <p:cNvPr id="4" name="Picture 3"/>
                  <p:cNvPicPr>
                    <a:picLocks noChangeAspect="1"/>
                  </p:cNvPicPr>
                  <p:nvPr/>
                </p:nvPicPr>
                <p:blipFill>
                  <a:blip r:embed="rId2"/>
                  <a:stretch>
                    <a:fillRect/>
                  </a:stretch>
                </p:blipFill>
                <p:spPr>
                  <a:xfrm>
                    <a:off x="2587754" y="1447907"/>
                    <a:ext cx="7307325" cy="4729056"/>
                  </a:xfrm>
                  <a:prstGeom prst="rect">
                    <a:avLst/>
                  </a:prstGeom>
                </p:spPr>
              </p:pic>
              <p:pic>
                <p:nvPicPr>
                  <p:cNvPr id="5" name="Picture 4"/>
                  <p:cNvPicPr>
                    <a:picLocks noChangeAspect="1"/>
                  </p:cNvPicPr>
                  <p:nvPr/>
                </p:nvPicPr>
                <p:blipFill rotWithShape="1">
                  <a:blip r:embed="rId3"/>
                  <a:srcRect l="10359"/>
                  <a:stretch/>
                </p:blipFill>
                <p:spPr>
                  <a:xfrm rot="5400000">
                    <a:off x="8584219" y="4452663"/>
                    <a:ext cx="1434638" cy="933580"/>
                  </a:xfrm>
                  <a:prstGeom prst="rect">
                    <a:avLst/>
                  </a:prstGeom>
                </p:spPr>
              </p:pic>
              <p:pic>
                <p:nvPicPr>
                  <p:cNvPr id="6" name="Picture 5"/>
                  <p:cNvPicPr>
                    <a:picLocks noChangeAspect="1"/>
                  </p:cNvPicPr>
                  <p:nvPr/>
                </p:nvPicPr>
                <p:blipFill rotWithShape="1">
                  <a:blip r:embed="rId3"/>
                  <a:srcRect l="10359"/>
                  <a:stretch/>
                </p:blipFill>
                <p:spPr>
                  <a:xfrm rot="5400000">
                    <a:off x="8584219" y="3023999"/>
                    <a:ext cx="1434638" cy="933580"/>
                  </a:xfrm>
                  <a:prstGeom prst="rect">
                    <a:avLst/>
                  </a:prstGeom>
                </p:spPr>
              </p:pic>
              <p:pic>
                <p:nvPicPr>
                  <p:cNvPr id="7" name="Picture 6"/>
                  <p:cNvPicPr>
                    <a:picLocks noChangeAspect="1"/>
                  </p:cNvPicPr>
                  <p:nvPr/>
                </p:nvPicPr>
                <p:blipFill rotWithShape="1">
                  <a:blip r:embed="rId3"/>
                  <a:srcRect l="63711"/>
                  <a:stretch/>
                </p:blipFill>
                <p:spPr>
                  <a:xfrm rot="5400000">
                    <a:off x="9009495" y="2022267"/>
                    <a:ext cx="580774" cy="933580"/>
                  </a:xfrm>
                  <a:prstGeom prst="rect">
                    <a:avLst/>
                  </a:prstGeom>
                </p:spPr>
              </p:pic>
            </p:grpSp>
            <p:sp>
              <p:nvSpPr>
                <p:cNvPr id="9" name="TextBox 8"/>
                <p:cNvSpPr txBox="1"/>
                <p:nvPr/>
              </p:nvSpPr>
              <p:spPr>
                <a:xfrm>
                  <a:off x="9799692" y="2434960"/>
                  <a:ext cx="1036624" cy="338554"/>
                </a:xfrm>
                <a:prstGeom prst="rect">
                  <a:avLst/>
                </a:prstGeom>
                <a:noFill/>
              </p:spPr>
              <p:txBody>
                <a:bodyPr wrap="square" rtlCol="0">
                  <a:normAutofit/>
                </a:bodyPr>
                <a:lstStyle/>
                <a:p>
                  <a:pPr>
                    <a:lnSpc>
                      <a:spcPct val="90000"/>
                    </a:lnSpc>
                    <a:spcAft>
                      <a:spcPts val="600"/>
                    </a:spcAft>
                  </a:pPr>
                  <a:r>
                    <a:rPr lang="en-US" sz="1400" b="1" dirty="0"/>
                    <a:t>biofilm</a:t>
                  </a:r>
                </a:p>
              </p:txBody>
            </p:sp>
            <p:cxnSp>
              <p:nvCxnSpPr>
                <p:cNvPr id="11" name="Straight Arrow Connector 10"/>
                <p:cNvCxnSpPr/>
                <p:nvPr/>
              </p:nvCxnSpPr>
              <p:spPr>
                <a:xfrm flipH="1">
                  <a:off x="9441951" y="2773470"/>
                  <a:ext cx="544530" cy="5039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16" name="TextBox 15"/>
              <p:cNvSpPr txBox="1"/>
              <p:nvPr/>
            </p:nvSpPr>
            <p:spPr>
              <a:xfrm>
                <a:off x="4475966" y="5463498"/>
                <a:ext cx="2839234" cy="338554"/>
              </a:xfrm>
              <a:prstGeom prst="rect">
                <a:avLst/>
              </a:prstGeom>
              <a:solidFill>
                <a:schemeClr val="bg1"/>
              </a:solidFill>
            </p:spPr>
            <p:txBody>
              <a:bodyPr wrap="square" rtlCol="0">
                <a:normAutofit/>
              </a:bodyPr>
              <a:lstStyle/>
              <a:p>
                <a:pPr>
                  <a:lnSpc>
                    <a:spcPct val="90000"/>
                  </a:lnSpc>
                  <a:spcAft>
                    <a:spcPts val="600"/>
                  </a:spcAft>
                </a:pPr>
                <a:r>
                  <a:rPr lang="en-US" sz="1400" b="1" dirty="0"/>
                  <a:t>clumping factor</a:t>
                </a:r>
              </a:p>
            </p:txBody>
          </p:sp>
          <p:sp>
            <p:nvSpPr>
              <p:cNvPr id="18" name="TextBox 17"/>
              <p:cNvSpPr txBox="1"/>
              <p:nvPr/>
            </p:nvSpPr>
            <p:spPr>
              <a:xfrm>
                <a:off x="3361279" y="2962329"/>
                <a:ext cx="1114686" cy="830997"/>
              </a:xfrm>
              <a:prstGeom prst="rect">
                <a:avLst/>
              </a:prstGeom>
              <a:solidFill>
                <a:schemeClr val="bg1"/>
              </a:solidFill>
            </p:spPr>
            <p:txBody>
              <a:bodyPr wrap="square" rtlCol="0">
                <a:normAutofit/>
              </a:bodyPr>
              <a:lstStyle/>
              <a:p>
                <a:pPr>
                  <a:lnSpc>
                    <a:spcPct val="90000"/>
                  </a:lnSpc>
                  <a:spcAft>
                    <a:spcPts val="600"/>
                  </a:spcAft>
                </a:pPr>
                <a:r>
                  <a:rPr lang="en-US" sz="1500" b="1" dirty="0"/>
                  <a:t>hemolysins</a:t>
                </a:r>
              </a:p>
              <a:p>
                <a:pPr>
                  <a:lnSpc>
                    <a:spcPct val="90000"/>
                  </a:lnSpc>
                  <a:spcAft>
                    <a:spcPts val="600"/>
                  </a:spcAft>
                </a:pPr>
                <a:r>
                  <a:rPr lang="en-US" sz="1500" b="1" dirty="0" err="1"/>
                  <a:t>leukocidins</a:t>
                </a:r>
                <a:r>
                  <a:rPr lang="en-US" sz="1500" b="1" dirty="0"/>
                  <a:t> (PVL)</a:t>
                </a:r>
                <a:br>
                  <a:rPr lang="en-US" sz="1600" b="1" dirty="0"/>
                </a:br>
                <a:endParaRPr lang="en-US" sz="500" b="1" dirty="0"/>
              </a:p>
            </p:txBody>
          </p:sp>
        </p:grpSp>
        <p:sp>
          <p:nvSpPr>
            <p:cNvPr id="20" name="TextBox 19"/>
            <p:cNvSpPr txBox="1"/>
            <p:nvPr/>
          </p:nvSpPr>
          <p:spPr>
            <a:xfrm>
              <a:off x="3443133" y="4045553"/>
              <a:ext cx="1466147" cy="718986"/>
            </a:xfrm>
            <a:prstGeom prst="rect">
              <a:avLst/>
            </a:prstGeom>
            <a:solidFill>
              <a:schemeClr val="bg1"/>
            </a:solidFill>
          </p:spPr>
          <p:txBody>
            <a:bodyPr wrap="square" rtlCol="0">
              <a:normAutofit/>
            </a:bodyPr>
            <a:lstStyle/>
            <a:p>
              <a:pPr>
                <a:lnSpc>
                  <a:spcPct val="90000"/>
                </a:lnSpc>
                <a:spcAft>
                  <a:spcPts val="600"/>
                </a:spcAft>
              </a:pPr>
              <a:r>
                <a:rPr lang="en-US" sz="1400" b="1" dirty="0"/>
                <a:t>superantigens/ </a:t>
              </a:r>
            </a:p>
            <a:p>
              <a:pPr>
                <a:lnSpc>
                  <a:spcPct val="90000"/>
                </a:lnSpc>
                <a:spcAft>
                  <a:spcPts val="600"/>
                </a:spcAft>
              </a:pPr>
              <a:r>
                <a:rPr lang="en-US" sz="1400" b="1" dirty="0"/>
                <a:t>enterotoxins</a:t>
              </a:r>
            </a:p>
          </p:txBody>
        </p:sp>
      </p:grpSp>
      <p:sp>
        <p:nvSpPr>
          <p:cNvPr id="2" name="Title 1"/>
          <p:cNvSpPr>
            <a:spLocks noGrp="1"/>
          </p:cNvSpPr>
          <p:nvPr>
            <p:ph type="title"/>
          </p:nvPr>
        </p:nvSpPr>
        <p:spPr>
          <a:xfrm>
            <a:off x="411480" y="520577"/>
            <a:ext cx="5491480" cy="992488"/>
          </a:xfrm>
        </p:spPr>
        <p:txBody>
          <a:bodyPr anchor="b">
            <a:normAutofit/>
          </a:bodyPr>
          <a:lstStyle/>
          <a:p>
            <a:r>
              <a:rPr lang="en-US" sz="3600" i="1" dirty="0"/>
              <a:t>Staphylococcus aureus</a:t>
            </a:r>
            <a:r>
              <a:rPr lang="en-US" sz="3600" dirty="0"/>
              <a:t> (SA)</a:t>
            </a:r>
            <a:endParaRPr lang="en-US" sz="3600" i="1" dirty="0"/>
          </a:p>
        </p:txBody>
      </p:sp>
      <p:sp>
        <p:nvSpPr>
          <p:cNvPr id="59" name="TextBox 58">
            <a:extLst>
              <a:ext uri="{FF2B5EF4-FFF2-40B4-BE49-F238E27FC236}">
                <a16:creationId xmlns:a16="http://schemas.microsoft.com/office/drawing/2014/main" id="{6C2FBD92-D944-4185-A31C-D528C9D707FE}"/>
              </a:ext>
            </a:extLst>
          </p:cNvPr>
          <p:cNvSpPr txBox="1"/>
          <p:nvPr/>
        </p:nvSpPr>
        <p:spPr>
          <a:xfrm>
            <a:off x="573578" y="6278869"/>
            <a:ext cx="10414492" cy="307777"/>
          </a:xfrm>
          <a:prstGeom prst="rect">
            <a:avLst/>
          </a:prstGeom>
          <a:noFill/>
        </p:spPr>
        <p:txBody>
          <a:bodyPr wrap="square" rtlCol="0">
            <a:spAutoFit/>
          </a:bodyPr>
          <a:lstStyle/>
          <a:p>
            <a:r>
              <a:rPr lang="en-US" sz="1400" dirty="0" err="1"/>
              <a:t>Divyakolu</a:t>
            </a:r>
            <a:r>
              <a:rPr lang="en-US" sz="1400" dirty="0"/>
              <a:t> </a:t>
            </a:r>
            <a:r>
              <a:rPr lang="en-US" sz="1400" i="1" dirty="0" err="1"/>
              <a:t>Adv</a:t>
            </a:r>
            <a:r>
              <a:rPr lang="en-US" sz="1400" i="1" dirty="0"/>
              <a:t> Infect Dis</a:t>
            </a:r>
            <a:r>
              <a:rPr lang="en-US" sz="1400" dirty="0"/>
              <a:t> 2019</a:t>
            </a:r>
          </a:p>
        </p:txBody>
      </p:sp>
    </p:spTree>
    <p:extLst>
      <p:ext uri="{BB962C8B-B14F-4D97-AF65-F5344CB8AC3E}">
        <p14:creationId xmlns:p14="http://schemas.microsoft.com/office/powerpoint/2010/main" val="26942437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2" name="Rectangle 70">
            <a:extLst>
              <a:ext uri="{FF2B5EF4-FFF2-40B4-BE49-F238E27FC236}">
                <a16:creationId xmlns:a16="http://schemas.microsoft.com/office/drawing/2014/main" id="{C0BFBD50-06CE-42F1-9AB9-3D9079057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622293" y="638144"/>
            <a:ext cx="4953934" cy="922801"/>
          </a:xfrm>
        </p:spPr>
        <p:txBody>
          <a:bodyPr>
            <a:normAutofit/>
          </a:bodyPr>
          <a:lstStyle/>
          <a:p>
            <a:r>
              <a:rPr lang="en-US" sz="4800" dirty="0"/>
              <a:t>Case 2 Conclusion</a:t>
            </a:r>
          </a:p>
        </p:txBody>
      </p:sp>
      <p:sp>
        <p:nvSpPr>
          <p:cNvPr id="17413" name="Rectangle 72">
            <a:extLst>
              <a:ext uri="{FF2B5EF4-FFF2-40B4-BE49-F238E27FC236}">
                <a16:creationId xmlns:a16="http://schemas.microsoft.com/office/drawing/2014/main" id="{787900AF-3ED0-4C02-A309-3984EBBD2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20">
            <a:extLst>
              <a:ext uri="{FF2B5EF4-FFF2-40B4-BE49-F238E27FC236}">
                <a16:creationId xmlns:a16="http://schemas.microsoft.com/office/drawing/2014/main" id="{8DEDEE5C-3126-4336-A7D4-9277AF5A0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138" y="559407"/>
            <a:ext cx="5109725"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Drew cartoon Obi-Wan Kenobi :) : StarWar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08" t="-2769" r="4503"/>
          <a:stretch/>
        </p:blipFill>
        <p:spPr bwMode="auto">
          <a:xfrm>
            <a:off x="881449" y="642502"/>
            <a:ext cx="4721414" cy="5251861"/>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477514" y="1780164"/>
            <a:ext cx="5221348" cy="4518430"/>
          </a:xfrm>
        </p:spPr>
        <p:txBody>
          <a:bodyPr>
            <a:normAutofit/>
          </a:bodyPr>
          <a:lstStyle/>
          <a:p>
            <a:r>
              <a:rPr lang="en-US" sz="2400" dirty="0"/>
              <a:t>The senior resident noted Ben’s lack of risk factors for resistant pathogens</a:t>
            </a:r>
          </a:p>
          <a:p>
            <a:r>
              <a:rPr lang="en-US" sz="2400" dirty="0"/>
              <a:t>Vancomycin and piperacillin-tazobactam were discontinued</a:t>
            </a:r>
          </a:p>
          <a:p>
            <a:r>
              <a:rPr lang="en-US" sz="2400" dirty="0"/>
              <a:t>Ceftriaxone was added to azithromycin</a:t>
            </a:r>
          </a:p>
          <a:p>
            <a:r>
              <a:rPr lang="en-US" sz="2400" dirty="0"/>
              <a:t>MRSA screen and respiratory cultures were added, later came back negative</a:t>
            </a:r>
          </a:p>
          <a:p>
            <a:r>
              <a:rPr lang="en-US" sz="2400" dirty="0"/>
              <a:t>After 5 days of treatment, he was back to room air </a:t>
            </a:r>
          </a:p>
          <a:p>
            <a:r>
              <a:rPr lang="en-US" sz="2400" dirty="0"/>
              <a:t>Mysteriously was able to convince the team not to send him back to his SNF…</a:t>
            </a:r>
          </a:p>
        </p:txBody>
      </p:sp>
      <p:sp>
        <p:nvSpPr>
          <p:cNvPr id="4" name="Rectangle 3">
            <a:extLst>
              <a:ext uri="{FF2B5EF4-FFF2-40B4-BE49-F238E27FC236}">
                <a16:creationId xmlns:a16="http://schemas.microsoft.com/office/drawing/2014/main" id="{1359C51F-3439-4230-946B-25866CE60D17}"/>
              </a:ext>
            </a:extLst>
          </p:cNvPr>
          <p:cNvSpPr/>
          <p:nvPr/>
        </p:nvSpPr>
        <p:spPr>
          <a:xfrm>
            <a:off x="3788932" y="862361"/>
            <a:ext cx="1791629"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ecember | 2014 | VizioNation Newsletter">
            <a:extLst>
              <a:ext uri="{FF2B5EF4-FFF2-40B4-BE49-F238E27FC236}">
                <a16:creationId xmlns:a16="http://schemas.microsoft.com/office/drawing/2014/main" id="{DD93F38E-ADFD-4825-908E-8B58153E83C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4628" r="9275" b="10641"/>
          <a:stretch/>
        </p:blipFill>
        <p:spPr bwMode="auto">
          <a:xfrm>
            <a:off x="616088" y="778028"/>
            <a:ext cx="4863823" cy="5301943"/>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46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36397" y="355599"/>
            <a:ext cx="5323715" cy="1123580"/>
          </a:xfrm>
        </p:spPr>
        <p:txBody>
          <a:bodyPr anchor="b">
            <a:normAutofit/>
          </a:bodyPr>
          <a:lstStyle/>
          <a:p>
            <a:r>
              <a:rPr lang="en-US" sz="5400" dirty="0"/>
              <a:t>Case 3 Conclusion</a:t>
            </a:r>
          </a:p>
        </p:txBody>
      </p:sp>
      <p:sp>
        <p:nvSpPr>
          <p:cNvPr id="3" name="Content Placeholder 2"/>
          <p:cNvSpPr>
            <a:spLocks noGrp="1"/>
          </p:cNvSpPr>
          <p:nvPr>
            <p:ph idx="1"/>
          </p:nvPr>
        </p:nvSpPr>
        <p:spPr>
          <a:xfrm>
            <a:off x="683491" y="1717965"/>
            <a:ext cx="5776621" cy="4784436"/>
          </a:xfrm>
        </p:spPr>
        <p:txBody>
          <a:bodyPr anchor="t">
            <a:normAutofit/>
          </a:bodyPr>
          <a:lstStyle/>
          <a:p>
            <a:r>
              <a:rPr lang="en-US" sz="2400" dirty="0"/>
              <a:t>ID switched Leia’s antibiotics to daptomycin monotherapy at 8 mg/kg</a:t>
            </a:r>
          </a:p>
          <a:p>
            <a:r>
              <a:rPr lang="en-US" sz="2400" i="1" dirty="0"/>
              <a:t>E. faecium</a:t>
            </a:r>
            <a:r>
              <a:rPr lang="en-US" sz="2400" dirty="0"/>
              <a:t> susceptibilities later revealed resistance to vancomycin and ampicillin</a:t>
            </a:r>
          </a:p>
          <a:p>
            <a:r>
              <a:rPr lang="en-US" sz="2400" dirty="0"/>
              <a:t>Planned for minimum 6-week course of treatment, but discussed possibility of AKA in the future</a:t>
            </a:r>
          </a:p>
          <a:p>
            <a:r>
              <a:rPr lang="en-US" sz="2400" dirty="0"/>
              <a:t>Her droids took her to stay with her daughter-in-law in </a:t>
            </a:r>
            <a:r>
              <a:rPr lang="en-US" sz="2400" dirty="0" err="1"/>
              <a:t>Jakku</a:t>
            </a:r>
            <a:endParaRPr lang="en-US" sz="2400" dirty="0"/>
          </a:p>
        </p:txBody>
      </p:sp>
      <p:sp>
        <p:nvSpPr>
          <p:cNvPr id="73" name="Rectangle 7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386" name="Picture 2" descr="General Leia Organa Archives | Jedi Temple Archives"/>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3478" t="11313" r="24005" b="29955"/>
          <a:stretch/>
        </p:blipFill>
        <p:spPr bwMode="auto">
          <a:xfrm>
            <a:off x="7075967" y="1112906"/>
            <a:ext cx="4170530" cy="4664081"/>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4264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4E33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4256" y="516804"/>
            <a:ext cx="6594189" cy="1625210"/>
          </a:xfrm>
        </p:spPr>
        <p:txBody>
          <a:bodyPr>
            <a:normAutofit/>
          </a:bodyPr>
          <a:lstStyle/>
          <a:p>
            <a:r>
              <a:rPr lang="en-US">
                <a:solidFill>
                  <a:srgbClr val="FFFFFF"/>
                </a:solidFill>
              </a:rPr>
              <a:t>Case 4</a:t>
            </a:r>
          </a:p>
        </p:txBody>
      </p:sp>
      <p:sp>
        <p:nvSpPr>
          <p:cNvPr id="45" name="Rectangle 44">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7790985" y="571500"/>
            <a:ext cx="3876759" cy="5737859"/>
          </a:xfrm>
        </p:spPr>
        <p:txBody>
          <a:bodyPr anchor="ctr">
            <a:normAutofit lnSpcReduction="10000"/>
          </a:bodyPr>
          <a:lstStyle/>
          <a:p>
            <a:r>
              <a:rPr lang="en-US" sz="2400" dirty="0">
                <a:solidFill>
                  <a:schemeClr val="bg1"/>
                </a:solidFill>
              </a:rPr>
              <a:t>ID stewardship called </a:t>
            </a:r>
            <a:r>
              <a:rPr lang="en-US" sz="2400" dirty="0" err="1">
                <a:solidFill>
                  <a:schemeClr val="bg1"/>
                </a:solidFill>
              </a:rPr>
              <a:t>Sheev’s</a:t>
            </a:r>
            <a:r>
              <a:rPr lang="en-US" sz="2400" dirty="0">
                <a:solidFill>
                  <a:schemeClr val="bg1"/>
                </a:solidFill>
              </a:rPr>
              <a:t> team to remind them that AMS in an elderly patient is not an indication for antibiotics, and that urine results likely represented asymptomatic bacteriuria</a:t>
            </a:r>
          </a:p>
          <a:p>
            <a:r>
              <a:rPr lang="en-US" sz="2400" dirty="0">
                <a:solidFill>
                  <a:schemeClr val="bg1"/>
                </a:solidFill>
              </a:rPr>
              <a:t>A former acquaintance of his daughter was eventually reached and provided collateral history that patient intermittently snorts </a:t>
            </a:r>
            <a:r>
              <a:rPr lang="en-US" sz="2400" dirty="0" err="1">
                <a:solidFill>
                  <a:schemeClr val="bg1"/>
                </a:solidFill>
              </a:rPr>
              <a:t>kyber</a:t>
            </a:r>
            <a:r>
              <a:rPr lang="en-US" sz="2400" dirty="0">
                <a:solidFill>
                  <a:schemeClr val="bg1"/>
                </a:solidFill>
              </a:rPr>
              <a:t> crystals</a:t>
            </a:r>
          </a:p>
          <a:p>
            <a:r>
              <a:rPr lang="en-US" sz="2400" dirty="0">
                <a:solidFill>
                  <a:schemeClr val="bg1"/>
                </a:solidFill>
              </a:rPr>
              <a:t>Patient subsequently went into cardiac arrest, and everyone agreed that DNR status was appropriate</a:t>
            </a:r>
          </a:p>
        </p:txBody>
      </p:sp>
      <p:sp>
        <p:nvSpPr>
          <p:cNvPr id="26" name="Rectangle 25">
            <a:extLst>
              <a:ext uri="{FF2B5EF4-FFF2-40B4-BE49-F238E27FC236}">
                <a16:creationId xmlns:a16="http://schemas.microsoft.com/office/drawing/2014/main" id="{80F97A4F-D8C4-4301-AE86-17C0CCE8E511}"/>
              </a:ext>
            </a:extLst>
          </p:cNvPr>
          <p:cNvSpPr/>
          <p:nvPr/>
        </p:nvSpPr>
        <p:spPr>
          <a:xfrm>
            <a:off x="321731" y="2432304"/>
            <a:ext cx="7056669" cy="41028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4" descr="Darth Sidious Quotes">
            <a:extLst>
              <a:ext uri="{FF2B5EF4-FFF2-40B4-BE49-F238E27FC236}">
                <a16:creationId xmlns:a16="http://schemas.microsoft.com/office/drawing/2014/main" id="{7613A2C6-3B6E-48C4-9367-4FF4F312C9F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Effect>
                      <a14:colorTemperature colorTemp="4700"/>
                    </a14:imgEffect>
                    <a14:imgEffect>
                      <a14:saturation sat="66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bwMode="auto">
          <a:xfrm>
            <a:off x="615021" y="2660287"/>
            <a:ext cx="6483355" cy="3646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kywalkerfamilyproblemscom">
            <a:extLst>
              <a:ext uri="{FF2B5EF4-FFF2-40B4-BE49-F238E27FC236}">
                <a16:creationId xmlns:a16="http://schemas.microsoft.com/office/drawing/2014/main" id="{24552D4B-269C-4DEF-A853-8D1DD88C6A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l="35524" r="8286"/>
          <a:stretch/>
        </p:blipFill>
        <p:spPr bwMode="auto">
          <a:xfrm flipH="1">
            <a:off x="679301" y="2739987"/>
            <a:ext cx="3043583" cy="28320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63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a:t>Key Points</a:t>
            </a:r>
            <a:endParaRPr lang="en-US" sz="4800" dirty="0"/>
          </a:p>
        </p:txBody>
      </p:sp>
      <p:graphicFrame>
        <p:nvGraphicFramePr>
          <p:cNvPr id="5" name="Content Placeholder 2">
            <a:extLst>
              <a:ext uri="{FF2B5EF4-FFF2-40B4-BE49-F238E27FC236}">
                <a16:creationId xmlns:a16="http://schemas.microsoft.com/office/drawing/2014/main" id="{300052A2-D30E-44F7-B350-210408AC56A2}"/>
              </a:ext>
            </a:extLst>
          </p:cNvPr>
          <p:cNvGraphicFramePr>
            <a:graphicFrameLocks noGrp="1"/>
          </p:cNvGraphicFramePr>
          <p:nvPr>
            <p:ph idx="1"/>
            <p:extLst>
              <p:ext uri="{D42A27DB-BD31-4B8C-83A1-F6EECF244321}">
                <p14:modId xmlns:p14="http://schemas.microsoft.com/office/powerpoint/2010/main" val="4976440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Buy Peeking Baby Yoda Cling (Cling) Online in Senegal. B08DQ2JCZJ">
            <a:extLst>
              <a:ext uri="{FF2B5EF4-FFF2-40B4-BE49-F238E27FC236}">
                <a16:creationId xmlns:a16="http://schemas.microsoft.com/office/drawing/2014/main" id="{070A571E-EDFC-453C-B38B-06770E04F51B}"/>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4750" r="96500">
                        <a14:foregroundMark x1="8500" y1="53500" x2="8500" y2="53500"/>
                        <a14:foregroundMark x1="4750" y1="52250" x2="4750" y2="52250"/>
                        <a14:foregroundMark x1="96500" y1="36750" x2="96500" y2="36750"/>
                      </a14:backgroundRemoval>
                    </a14:imgEffect>
                    <a14:imgEffect>
                      <a14:saturation sat="33000"/>
                    </a14:imgEffect>
                  </a14:imgLayer>
                </a14:imgProps>
              </a:ext>
              <a:ext uri="{28A0092B-C50C-407E-A947-70E740481C1C}">
                <a14:useLocalDpi xmlns:a14="http://schemas.microsoft.com/office/drawing/2010/main" val="0"/>
              </a:ext>
            </a:extLst>
          </a:blip>
          <a:srcRect t="26814" b="30708"/>
          <a:stretch/>
        </p:blipFill>
        <p:spPr bwMode="auto">
          <a:xfrm>
            <a:off x="5689209" y="365125"/>
            <a:ext cx="3810000" cy="1618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314899"/>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F26DD-C5FB-4EB3-ADBB-E56E290B8C1F}"/>
              </a:ext>
            </a:extLst>
          </p:cNvPr>
          <p:cNvSpPr>
            <a:spLocks noGrp="1"/>
          </p:cNvSpPr>
          <p:nvPr>
            <p:ph type="title"/>
          </p:nvPr>
        </p:nvSpPr>
        <p:spPr>
          <a:xfrm>
            <a:off x="640080" y="5576887"/>
            <a:ext cx="10911840" cy="991693"/>
          </a:xfrm>
        </p:spPr>
        <p:txBody>
          <a:bodyPr vert="horz" lIns="91440" tIns="45720" rIns="91440" bIns="45720" rtlCol="0" anchor="ctr">
            <a:normAutofit/>
          </a:bodyPr>
          <a:lstStyle/>
          <a:p>
            <a:pPr algn="ctr"/>
            <a:r>
              <a:rPr lang="en-US" sz="4800" dirty="0">
                <a:latin typeface="Cavolini" panose="03000502040302020204" pitchFamily="66" charset="0"/>
                <a:cs typeface="Cavolini" panose="03000502040302020204" pitchFamily="66" charset="0"/>
              </a:rPr>
              <a:t>Thank You!</a:t>
            </a:r>
          </a:p>
        </p:txBody>
      </p:sp>
      <p:pic>
        <p:nvPicPr>
          <p:cNvPr id="4" name="Content Placeholder 4"/>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7504" r="1" b="1"/>
          <a:stretch/>
        </p:blipFill>
        <p:spPr>
          <a:xfrm>
            <a:off x="640080" y="640080"/>
            <a:ext cx="10911840" cy="4836795"/>
          </a:xfrm>
          <a:prstGeom prst="rect">
            <a:avLst/>
          </a:prstGeom>
          <a:ln w="19050">
            <a:solidFill>
              <a:schemeClr val="tx1"/>
            </a:solidFill>
            <a:miter lim="800000"/>
          </a:ln>
        </p:spPr>
      </p:pic>
      <p:grpSp>
        <p:nvGrpSpPr>
          <p:cNvPr id="13" name="Group 12">
            <a:extLst>
              <a:ext uri="{FF2B5EF4-FFF2-40B4-BE49-F238E27FC236}">
                <a16:creationId xmlns:a16="http://schemas.microsoft.com/office/drawing/2014/main" id="{54909C97-0077-43DB-AD40-A9D9D96694DC}"/>
              </a:ext>
            </a:extLst>
          </p:cNvPr>
          <p:cNvGrpSpPr/>
          <p:nvPr/>
        </p:nvGrpSpPr>
        <p:grpSpPr>
          <a:xfrm>
            <a:off x="3539455" y="3943659"/>
            <a:ext cx="5861731" cy="1054119"/>
            <a:chOff x="1123973" y="2170546"/>
            <a:chExt cx="5861731" cy="1054119"/>
          </a:xfrm>
        </p:grpSpPr>
        <p:sp>
          <p:nvSpPr>
            <p:cNvPr id="17" name="Rectangle 16">
              <a:extLst>
                <a:ext uri="{FF2B5EF4-FFF2-40B4-BE49-F238E27FC236}">
                  <a16:creationId xmlns:a16="http://schemas.microsoft.com/office/drawing/2014/main" id="{26DD7143-FD80-4043-ACDB-564F84978191}"/>
                </a:ext>
              </a:extLst>
            </p:cNvPr>
            <p:cNvSpPr/>
            <p:nvPr/>
          </p:nvSpPr>
          <p:spPr>
            <a:xfrm>
              <a:off x="2436463" y="2732222"/>
              <a:ext cx="1880643" cy="492443"/>
            </a:xfrm>
            <a:prstGeom prst="rect">
              <a:avLst/>
            </a:prstGeom>
          </p:spPr>
          <p:txBody>
            <a:bodyPr wrap="none">
              <a:spAutoFit/>
            </a:bodyPr>
            <a:lstStyle/>
            <a:p>
              <a:r>
                <a:rPr lang="en-US" sz="2600" dirty="0" err="1">
                  <a:latin typeface="Segoe UI Semibold" panose="020B0702040204020203" pitchFamily="34" charset="0"/>
                  <a:cs typeface="Segoe UI Semibold" panose="020B0702040204020203" pitchFamily="34" charset="0"/>
                </a:rPr>
                <a:t>LeilaSHojat</a:t>
              </a:r>
              <a:endParaRPr lang="en-US" sz="2600" dirty="0">
                <a:latin typeface="Segoe UI Semibold" panose="020B0702040204020203" pitchFamily="34" charset="0"/>
                <a:cs typeface="Segoe UI Semibold" panose="020B0702040204020203" pitchFamily="34" charset="0"/>
              </a:endParaRPr>
            </a:p>
          </p:txBody>
        </p:sp>
        <p:sp>
          <p:nvSpPr>
            <p:cNvPr id="15" name="Rectangle 14">
              <a:extLst>
                <a:ext uri="{FF2B5EF4-FFF2-40B4-BE49-F238E27FC236}">
                  <a16:creationId xmlns:a16="http://schemas.microsoft.com/office/drawing/2014/main" id="{D0E0D9A8-57E0-429C-81E7-32C2D6BAB3F5}"/>
                </a:ext>
              </a:extLst>
            </p:cNvPr>
            <p:cNvSpPr/>
            <p:nvPr/>
          </p:nvSpPr>
          <p:spPr>
            <a:xfrm>
              <a:off x="1123973" y="2170546"/>
              <a:ext cx="5861731" cy="954107"/>
            </a:xfrm>
            <a:prstGeom prst="rect">
              <a:avLst/>
            </a:prstGeom>
          </p:spPr>
          <p:txBody>
            <a:bodyPr wrap="square">
              <a:spAutoFit/>
            </a:bodyPr>
            <a:lstStyle/>
            <a:p>
              <a:pPr marL="0" indent="0">
                <a:buNone/>
              </a:pPr>
              <a:r>
                <a:rPr lang="en-US" sz="2600" dirty="0">
                  <a:latin typeface="Segoe UI Semibold" panose="020B0702040204020203" pitchFamily="34" charset="0"/>
                  <a:cs typeface="Segoe UI Semibold" panose="020B0702040204020203" pitchFamily="34" charset="0"/>
                </a:rPr>
                <a:t>Leila.Hojat@UHhospitals.org</a:t>
              </a:r>
            </a:p>
            <a:p>
              <a:endParaRPr lang="en-US" sz="2800" dirty="0"/>
            </a:p>
          </p:txBody>
        </p:sp>
      </p:grpSp>
      <p:pic>
        <p:nvPicPr>
          <p:cNvPr id="2050" name="Picture 2" descr="Twitter Logo transparent PNG - StickPNG">
            <a:extLst>
              <a:ext uri="{FF2B5EF4-FFF2-40B4-BE49-F238E27FC236}">
                <a16:creationId xmlns:a16="http://schemas.microsoft.com/office/drawing/2014/main" id="{0C19E871-248B-4F15-9DF1-5F9DE3BD88F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466" t="20139" r="14730" b="21835"/>
          <a:stretch/>
        </p:blipFill>
        <p:spPr bwMode="auto">
          <a:xfrm>
            <a:off x="4176752" y="4505335"/>
            <a:ext cx="675193" cy="545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99893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p:cNvPicPr>
            <a:picLocks noChangeAspect="1"/>
          </p:cNvPicPr>
          <p:nvPr/>
        </p:nvPicPr>
        <p:blipFill>
          <a:blip r:embed="rId2"/>
          <a:stretch>
            <a:fillRect/>
          </a:stretch>
        </p:blipFill>
        <p:spPr>
          <a:xfrm>
            <a:off x="541845" y="1825625"/>
            <a:ext cx="2540402" cy="1318182"/>
          </a:xfrm>
          <a:prstGeom prst="rect">
            <a:avLst/>
          </a:prstGeom>
          <a:ln>
            <a:noFill/>
          </a:ln>
          <a:effectLst>
            <a:outerShdw blurRad="190500" algn="tl" rotWithShape="0">
              <a:srgbClr val="000000">
                <a:alpha val="70000"/>
              </a:srgbClr>
            </a:outerShdw>
          </a:effectLst>
        </p:spPr>
      </p:pic>
      <p:cxnSp>
        <p:nvCxnSpPr>
          <p:cNvPr id="12" name="Straight Arrow Connector 11"/>
          <p:cNvCxnSpPr/>
          <p:nvPr/>
        </p:nvCxnSpPr>
        <p:spPr>
          <a:xfrm>
            <a:off x="2203484" y="3345773"/>
            <a:ext cx="0" cy="640080"/>
          </a:xfrm>
          <a:prstGeom prst="straightConnector1">
            <a:avLst/>
          </a:prstGeom>
          <a:ln w="38100">
            <a:solidFill>
              <a:schemeClr val="accent5">
                <a:lumMod val="75000"/>
              </a:schemeClr>
            </a:solidFill>
            <a:tailEnd type="triangle"/>
          </a:ln>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rotWithShape="1">
          <a:blip r:embed="rId3"/>
          <a:srcRect b="12330"/>
          <a:stretch/>
        </p:blipFill>
        <p:spPr>
          <a:xfrm>
            <a:off x="5203766" y="874606"/>
            <a:ext cx="5636091" cy="4013325"/>
          </a:xfrm>
          <a:prstGeom prst="rect">
            <a:avLst/>
          </a:prstGeom>
        </p:spPr>
      </p:pic>
      <p:cxnSp>
        <p:nvCxnSpPr>
          <p:cNvPr id="10" name="Straight Connector 9"/>
          <p:cNvCxnSpPr/>
          <p:nvPr/>
        </p:nvCxnSpPr>
        <p:spPr>
          <a:xfrm flipH="1" flipV="1">
            <a:off x="922713" y="4090956"/>
            <a:ext cx="4783942" cy="5982"/>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3" name="TextBox 12"/>
          <p:cNvSpPr txBox="1"/>
          <p:nvPr/>
        </p:nvSpPr>
        <p:spPr>
          <a:xfrm>
            <a:off x="1787848" y="5976214"/>
            <a:ext cx="831272" cy="338554"/>
          </a:xfrm>
          <a:prstGeom prst="rect">
            <a:avLst/>
          </a:prstGeom>
          <a:noFill/>
        </p:spPr>
        <p:txBody>
          <a:bodyPr wrap="square" rtlCol="0">
            <a:spAutoFit/>
          </a:bodyPr>
          <a:lstStyle/>
          <a:p>
            <a:r>
              <a:rPr lang="en-US" sz="1600" b="1" dirty="0"/>
              <a:t>1880</a:t>
            </a:r>
            <a:endParaRPr lang="en-US" b="1" dirty="0"/>
          </a:p>
        </p:txBody>
      </p:sp>
      <p:pic>
        <p:nvPicPr>
          <p:cNvPr id="16" name="Picture 15"/>
          <p:cNvPicPr>
            <a:picLocks noChangeAspect="1"/>
          </p:cNvPicPr>
          <p:nvPr/>
        </p:nvPicPr>
        <p:blipFill rotWithShape="1">
          <a:blip r:embed="rId3"/>
          <a:srcRect t="88717"/>
          <a:stretch/>
        </p:blipFill>
        <p:spPr>
          <a:xfrm>
            <a:off x="5454148" y="5762351"/>
            <a:ext cx="5636091" cy="516518"/>
          </a:xfrm>
          <a:prstGeom prst="rect">
            <a:avLst/>
          </a:prstGeom>
        </p:spPr>
      </p:pic>
      <p:pic>
        <p:nvPicPr>
          <p:cNvPr id="8" name="Picture 7"/>
          <p:cNvPicPr>
            <a:picLocks noChangeAspect="1"/>
          </p:cNvPicPr>
          <p:nvPr/>
        </p:nvPicPr>
        <p:blipFill rotWithShape="1">
          <a:blip r:embed="rId4"/>
          <a:srcRect l="1211"/>
          <a:stretch/>
        </p:blipFill>
        <p:spPr>
          <a:xfrm>
            <a:off x="2060924" y="4223067"/>
            <a:ext cx="3354021" cy="1383196"/>
          </a:xfrm>
          <a:prstGeom prst="rect">
            <a:avLst/>
          </a:prstGeom>
          <a:ln>
            <a:noFill/>
          </a:ln>
          <a:effectLst>
            <a:outerShdw blurRad="190500" algn="tl" rotWithShape="0">
              <a:srgbClr val="000000">
                <a:alpha val="70000"/>
              </a:srgbClr>
            </a:outerShdw>
          </a:effectLst>
        </p:spPr>
      </p:pic>
      <p:cxnSp>
        <p:nvCxnSpPr>
          <p:cNvPr id="17" name="Straight Connector 16"/>
          <p:cNvCxnSpPr/>
          <p:nvPr/>
        </p:nvCxnSpPr>
        <p:spPr>
          <a:xfrm flipH="1">
            <a:off x="922713" y="5807760"/>
            <a:ext cx="5030264" cy="886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p:nvPr/>
        </p:nvCxnSpPr>
        <p:spPr>
          <a:xfrm>
            <a:off x="2119746" y="5807760"/>
            <a:ext cx="0" cy="182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203484" y="3286763"/>
            <a:ext cx="1881575" cy="338554"/>
          </a:xfrm>
          <a:prstGeom prst="rect">
            <a:avLst/>
          </a:prstGeom>
          <a:noFill/>
        </p:spPr>
        <p:txBody>
          <a:bodyPr wrap="square" rtlCol="0">
            <a:spAutoFit/>
          </a:bodyPr>
          <a:lstStyle/>
          <a:p>
            <a:r>
              <a:rPr lang="en-US" sz="1600" b="1" i="1" dirty="0">
                <a:solidFill>
                  <a:schemeClr val="accent5">
                    <a:lumMod val="50000"/>
                  </a:schemeClr>
                </a:solidFill>
              </a:rPr>
              <a:t>S. aureus</a:t>
            </a:r>
            <a:r>
              <a:rPr lang="en-US" sz="1600" b="1" dirty="0">
                <a:solidFill>
                  <a:schemeClr val="accent5">
                    <a:lumMod val="50000"/>
                  </a:schemeClr>
                </a:solidFill>
              </a:rPr>
              <a:t> identified</a:t>
            </a:r>
            <a:endParaRPr lang="en-US" b="1" i="1" dirty="0">
              <a:solidFill>
                <a:schemeClr val="accent5">
                  <a:lumMod val="50000"/>
                </a:schemeClr>
              </a:solidFill>
            </a:endParaRPr>
          </a:p>
        </p:txBody>
      </p:sp>
      <p:sp>
        <p:nvSpPr>
          <p:cNvPr id="2" name="Title 1"/>
          <p:cNvSpPr>
            <a:spLocks noGrp="1"/>
          </p:cNvSpPr>
          <p:nvPr>
            <p:ph type="title"/>
          </p:nvPr>
        </p:nvSpPr>
        <p:spPr>
          <a:xfrm>
            <a:off x="695177" y="201463"/>
            <a:ext cx="10515600" cy="1093945"/>
          </a:xfrm>
        </p:spPr>
        <p:txBody>
          <a:bodyPr/>
          <a:lstStyle/>
          <a:p>
            <a:r>
              <a:rPr lang="en-US" dirty="0"/>
              <a:t>Progression of SA Resistance</a:t>
            </a:r>
          </a:p>
        </p:txBody>
      </p:sp>
      <p:sp>
        <p:nvSpPr>
          <p:cNvPr id="29" name="TextBox 28"/>
          <p:cNvSpPr txBox="1"/>
          <p:nvPr/>
        </p:nvSpPr>
        <p:spPr>
          <a:xfrm>
            <a:off x="587278" y="6338322"/>
            <a:ext cx="10414492" cy="307777"/>
          </a:xfrm>
          <a:prstGeom prst="rect">
            <a:avLst/>
          </a:prstGeom>
          <a:noFill/>
        </p:spPr>
        <p:txBody>
          <a:bodyPr wrap="square" rtlCol="0">
            <a:spAutoFit/>
          </a:bodyPr>
          <a:lstStyle/>
          <a:p>
            <a:r>
              <a:rPr lang="en-US" sz="1400" dirty="0"/>
              <a:t>Chambers. </a:t>
            </a:r>
            <a:r>
              <a:rPr lang="en-US" sz="1400" i="1" dirty="0"/>
              <a:t>Nat Rev </a:t>
            </a:r>
            <a:r>
              <a:rPr lang="en-US" sz="1400" i="1" dirty="0" err="1"/>
              <a:t>Microbiol</a:t>
            </a:r>
            <a:r>
              <a:rPr lang="en-US" sz="1400" dirty="0"/>
              <a:t>. 2009</a:t>
            </a:r>
          </a:p>
        </p:txBody>
      </p:sp>
      <p:pic>
        <p:nvPicPr>
          <p:cNvPr id="30" name="Picture 29"/>
          <p:cNvPicPr>
            <a:picLocks noChangeAspect="1"/>
          </p:cNvPicPr>
          <p:nvPr/>
        </p:nvPicPr>
        <p:blipFill rotWithShape="1">
          <a:blip r:embed="rId5">
            <a:biLevel thresh="50000"/>
            <a:extLst>
              <a:ext uri="{BEBA8EAE-BF5A-486C-A8C5-ECC9F3942E4B}">
                <a14:imgProps xmlns:a14="http://schemas.microsoft.com/office/drawing/2010/main">
                  <a14:imgLayer r:embed="rId6">
                    <a14:imgEffect>
                      <a14:brightnessContrast bright="20000"/>
                    </a14:imgEffect>
                  </a14:imgLayer>
                </a14:imgProps>
              </a:ext>
            </a:extLst>
          </a:blip>
          <a:srcRect l="2725" r="13284" b="10569"/>
          <a:stretch/>
        </p:blipFill>
        <p:spPr>
          <a:xfrm>
            <a:off x="7655999" y="1347960"/>
            <a:ext cx="1409084" cy="1121941"/>
          </a:xfrm>
          <a:prstGeom prst="rect">
            <a:avLst/>
          </a:prstGeom>
          <a:ln>
            <a:noFill/>
          </a:ln>
          <a:effectLst>
            <a:outerShdw blurRad="190500" algn="tl" rotWithShape="0">
              <a:srgbClr val="000000">
                <a:alpha val="70000"/>
              </a:srgbClr>
            </a:outerShdw>
          </a:effectLst>
        </p:spPr>
      </p:pic>
      <p:sp>
        <p:nvSpPr>
          <p:cNvPr id="31" name="TextBox 30"/>
          <p:cNvSpPr txBox="1"/>
          <p:nvPr/>
        </p:nvSpPr>
        <p:spPr>
          <a:xfrm>
            <a:off x="4389730" y="5992169"/>
            <a:ext cx="831272" cy="338554"/>
          </a:xfrm>
          <a:prstGeom prst="rect">
            <a:avLst/>
          </a:prstGeom>
          <a:noFill/>
        </p:spPr>
        <p:txBody>
          <a:bodyPr wrap="square" rtlCol="0">
            <a:spAutoFit/>
          </a:bodyPr>
          <a:lstStyle/>
          <a:p>
            <a:r>
              <a:rPr lang="en-US" sz="1600" b="1" dirty="0"/>
              <a:t>1930</a:t>
            </a:r>
            <a:endParaRPr lang="en-US" b="1" dirty="0"/>
          </a:p>
        </p:txBody>
      </p:sp>
      <p:cxnSp>
        <p:nvCxnSpPr>
          <p:cNvPr id="32" name="Straight Connector 31"/>
          <p:cNvCxnSpPr/>
          <p:nvPr/>
        </p:nvCxnSpPr>
        <p:spPr>
          <a:xfrm>
            <a:off x="4721628" y="5823715"/>
            <a:ext cx="0" cy="182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509555" y="3446196"/>
            <a:ext cx="0" cy="548640"/>
          </a:xfrm>
          <a:prstGeom prst="straightConnector1">
            <a:avLst/>
          </a:prstGeom>
          <a:ln w="38100">
            <a:solidFill>
              <a:schemeClr val="accent5">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34" name="TextBox 33"/>
          <p:cNvSpPr txBox="1"/>
          <p:nvPr/>
        </p:nvSpPr>
        <p:spPr>
          <a:xfrm>
            <a:off x="4112111" y="2881268"/>
            <a:ext cx="1219033" cy="584775"/>
          </a:xfrm>
          <a:prstGeom prst="rect">
            <a:avLst/>
          </a:prstGeom>
          <a:noFill/>
        </p:spPr>
        <p:txBody>
          <a:bodyPr wrap="square" rtlCol="0">
            <a:spAutoFit/>
          </a:bodyPr>
          <a:lstStyle/>
          <a:p>
            <a:r>
              <a:rPr lang="en-US" sz="1600" b="1" dirty="0">
                <a:solidFill>
                  <a:schemeClr val="accent5">
                    <a:lumMod val="50000"/>
                  </a:schemeClr>
                </a:solidFill>
              </a:rPr>
              <a:t>Penicillin discovered</a:t>
            </a:r>
            <a:endParaRPr lang="en-US" b="1" dirty="0">
              <a:solidFill>
                <a:schemeClr val="accent5">
                  <a:lumMod val="50000"/>
                </a:schemeClr>
              </a:solidFill>
            </a:endParaRPr>
          </a:p>
        </p:txBody>
      </p:sp>
      <p:grpSp>
        <p:nvGrpSpPr>
          <p:cNvPr id="38" name="Group 37"/>
          <p:cNvGrpSpPr>
            <a:grpSpLocks noChangeAspect="1"/>
          </p:cNvGrpSpPr>
          <p:nvPr/>
        </p:nvGrpSpPr>
        <p:grpSpPr>
          <a:xfrm>
            <a:off x="6750381" y="4562654"/>
            <a:ext cx="4798124" cy="983814"/>
            <a:chOff x="7340498" y="3994836"/>
            <a:chExt cx="4013302" cy="822893"/>
          </a:xfrm>
        </p:grpSpPr>
        <p:pic>
          <p:nvPicPr>
            <p:cNvPr id="35" name="Picture 34"/>
            <p:cNvPicPr>
              <a:picLocks noChangeAspect="1"/>
            </p:cNvPicPr>
            <p:nvPr/>
          </p:nvPicPr>
          <p:blipFill rotWithShape="1">
            <a:blip r:embed="rId7"/>
            <a:srcRect t="37856" r="14719"/>
            <a:stretch/>
          </p:blipFill>
          <p:spPr>
            <a:xfrm>
              <a:off x="7340498" y="3994836"/>
              <a:ext cx="4013302" cy="822893"/>
            </a:xfrm>
            <a:prstGeom prst="rect">
              <a:avLst/>
            </a:prstGeom>
            <a:ln>
              <a:noFill/>
            </a:ln>
            <a:effectLst>
              <a:outerShdw blurRad="190500" algn="tl" rotWithShape="0">
                <a:srgbClr val="000000">
                  <a:alpha val="70000"/>
                </a:srgbClr>
              </a:outerShdw>
            </a:effectLst>
          </p:spPr>
        </p:pic>
        <p:pic>
          <p:nvPicPr>
            <p:cNvPr id="36" name="Picture 35"/>
            <p:cNvPicPr>
              <a:picLocks noChangeAspect="1"/>
            </p:cNvPicPr>
            <p:nvPr/>
          </p:nvPicPr>
          <p:blipFill rotWithShape="1">
            <a:blip r:embed="rId7"/>
            <a:srcRect l="67734" b="86209"/>
            <a:stretch/>
          </p:blipFill>
          <p:spPr>
            <a:xfrm>
              <a:off x="7350844" y="4301834"/>
              <a:ext cx="1518436" cy="182613"/>
            </a:xfrm>
            <a:prstGeom prst="rect">
              <a:avLst/>
            </a:prstGeom>
            <a:solidFill>
              <a:srgbClr val="FFFFFF">
                <a:shade val="85000"/>
              </a:srgbClr>
            </a:solidFill>
            <a:ln w="88900" cap="sq">
              <a:noFill/>
              <a:miter lim="800000"/>
            </a:ln>
            <a:effectLst/>
          </p:spPr>
        </p:pic>
      </p:grpSp>
      <p:pic>
        <p:nvPicPr>
          <p:cNvPr id="39" name="Picture 38"/>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Lst>
          </a:blip>
          <a:stretch>
            <a:fillRect/>
          </a:stretch>
        </p:blipFill>
        <p:spPr>
          <a:xfrm>
            <a:off x="3575407" y="1176544"/>
            <a:ext cx="1628359" cy="16193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2804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9267909" y="2023110"/>
            <a:ext cx="2469624" cy="2846070"/>
          </a:xfrm>
        </p:spPr>
        <p:txBody>
          <a:bodyPr vert="horz" lIns="91440" tIns="45720" rIns="91440" bIns="45720" rtlCol="0" anchor="ctr">
            <a:normAutofit/>
          </a:bodyPr>
          <a:lstStyle/>
          <a:p>
            <a:r>
              <a:rPr lang="en-US" sz="3400" kern="1200" dirty="0">
                <a:solidFill>
                  <a:schemeClr val="tx1"/>
                </a:solidFill>
                <a:latin typeface="+mj-lt"/>
                <a:ea typeface="+mj-ea"/>
                <a:cs typeface="+mj-cs"/>
              </a:rPr>
              <a:t>SA Resistance Mechanisms</a:t>
            </a:r>
          </a:p>
        </p:txBody>
      </p:sp>
      <p:sp>
        <p:nvSpPr>
          <p:cNvPr id="73" name="Rectangle 7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Key genetic elements and regulation systems in methicillin-resistant  Staphylococcus aureus | Future Microbiology"/>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bwMode="auto">
          <a:xfrm>
            <a:off x="545238" y="1143946"/>
            <a:ext cx="7608304" cy="4641064"/>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1985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4" name="Picture 3"/>
          <p:cNvPicPr>
            <a:picLocks noChangeAspect="1"/>
          </p:cNvPicPr>
          <p:nvPr/>
        </p:nvPicPr>
        <p:blipFill rotWithShape="1">
          <a:blip r:embed="rId3"/>
          <a:srcRect t="5585" b="5072"/>
          <a:stretch/>
        </p:blipFill>
        <p:spPr>
          <a:xfrm>
            <a:off x="320040" y="357497"/>
            <a:ext cx="11548872" cy="4230376"/>
          </a:xfrm>
          <a:prstGeom prst="rect">
            <a:avLst/>
          </a:prstGeom>
        </p:spPr>
      </p:pic>
      <p:sp>
        <p:nvSpPr>
          <p:cNvPr id="23" name="Rectangle 22">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756028" y="5010912"/>
            <a:ext cx="3121151" cy="1344168"/>
          </a:xfrm>
        </p:spPr>
        <p:txBody>
          <a:bodyPr anchor="ctr">
            <a:normAutofit/>
          </a:bodyPr>
          <a:lstStyle/>
          <a:p>
            <a:r>
              <a:rPr lang="en-US" sz="2800" dirty="0">
                <a:solidFill>
                  <a:schemeClr val="bg1"/>
                </a:solidFill>
              </a:rPr>
              <a:t>Methicillin-Resistant </a:t>
            </a:r>
            <a:r>
              <a:rPr lang="en-US" sz="2800" i="1" dirty="0">
                <a:solidFill>
                  <a:schemeClr val="bg1"/>
                </a:solidFill>
              </a:rPr>
              <a:t>S. aureus</a:t>
            </a:r>
            <a:r>
              <a:rPr lang="en-US" sz="2800" dirty="0">
                <a:solidFill>
                  <a:schemeClr val="bg1"/>
                </a:solidFill>
              </a:rPr>
              <a:t> (MRSA)</a:t>
            </a:r>
          </a:p>
        </p:txBody>
      </p:sp>
      <p:cxnSp>
        <p:nvCxnSpPr>
          <p:cNvPr id="25" name="Straight Connector 24">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205908" y="4802873"/>
            <a:ext cx="3636264" cy="1563623"/>
          </a:xfrm>
        </p:spPr>
        <p:txBody>
          <a:bodyPr anchor="ctr">
            <a:normAutofit/>
          </a:bodyPr>
          <a:lstStyle/>
          <a:p>
            <a:r>
              <a:rPr lang="en-US" sz="1800" dirty="0">
                <a:solidFill>
                  <a:schemeClr val="bg1"/>
                </a:solidFill>
              </a:rPr>
              <a:t>~50-60% of hospital associated SA</a:t>
            </a:r>
          </a:p>
          <a:p>
            <a:r>
              <a:rPr lang="en-US" sz="1800" dirty="0">
                <a:solidFill>
                  <a:schemeClr val="bg1"/>
                </a:solidFill>
              </a:rPr>
              <a:t>Higher length of stay, mortality, costs</a:t>
            </a:r>
          </a:p>
        </p:txBody>
      </p:sp>
      <p:pic>
        <p:nvPicPr>
          <p:cNvPr id="14" name="Picture 13">
            <a:extLst>
              <a:ext uri="{FF2B5EF4-FFF2-40B4-BE49-F238E27FC236}">
                <a16:creationId xmlns:a16="http://schemas.microsoft.com/office/drawing/2014/main" id="{A1A873BD-FFD2-4A6F-97C2-745E720E112A}"/>
              </a:ext>
            </a:extLst>
          </p:cNvPr>
          <p:cNvPicPr>
            <a:picLocks noChangeAspect="1"/>
          </p:cNvPicPr>
          <p:nvPr/>
        </p:nvPicPr>
        <p:blipFill>
          <a:blip r:embed="rId4"/>
          <a:stretch>
            <a:fillRect/>
          </a:stretch>
        </p:blipFill>
        <p:spPr>
          <a:xfrm>
            <a:off x="5429715" y="6393153"/>
            <a:ext cx="6677957" cy="381053"/>
          </a:xfrm>
          <a:prstGeom prst="rect">
            <a:avLst/>
          </a:prstGeom>
        </p:spPr>
      </p:pic>
      <p:sp>
        <p:nvSpPr>
          <p:cNvPr id="17" name="Content Placeholder 2">
            <a:extLst>
              <a:ext uri="{FF2B5EF4-FFF2-40B4-BE49-F238E27FC236}">
                <a16:creationId xmlns:a16="http://schemas.microsoft.com/office/drawing/2014/main" id="{8F0BBCA0-8B62-46C1-B042-2DA2008F8384}"/>
              </a:ext>
            </a:extLst>
          </p:cNvPr>
          <p:cNvSpPr txBox="1">
            <a:spLocks/>
          </p:cNvSpPr>
          <p:nvPr/>
        </p:nvSpPr>
        <p:spPr>
          <a:xfrm>
            <a:off x="7893183" y="4782312"/>
            <a:ext cx="3926242" cy="15636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bg1"/>
                </a:solidFill>
              </a:rPr>
              <a:t>Most frequent cause of community-associated (CA) SSTI</a:t>
            </a:r>
          </a:p>
          <a:p>
            <a:r>
              <a:rPr lang="en-US" sz="1800" dirty="0">
                <a:solidFill>
                  <a:schemeClr val="bg1"/>
                </a:solidFill>
              </a:rPr>
              <a:t>CA-MRSA often highly virulent – PVL </a:t>
            </a:r>
          </a:p>
        </p:txBody>
      </p:sp>
    </p:spTree>
    <p:extLst>
      <p:ext uri="{BB962C8B-B14F-4D97-AF65-F5344CB8AC3E}">
        <p14:creationId xmlns:p14="http://schemas.microsoft.com/office/powerpoint/2010/main" val="394605376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6718</TotalTime>
  <Words>2134</Words>
  <Application>Microsoft Office PowerPoint</Application>
  <PresentationFormat>Widescreen</PresentationFormat>
  <Paragraphs>320</Paragraphs>
  <Slides>64</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64</vt:i4>
      </vt:variant>
    </vt:vector>
  </HeadingPairs>
  <TitlesOfParts>
    <vt:vector size="75" baseType="lpstr">
      <vt:lpstr>Arial</vt:lpstr>
      <vt:lpstr>Arial Black</vt:lpstr>
      <vt:lpstr>Calibri</vt:lpstr>
      <vt:lpstr>Calibri Light</vt:lpstr>
      <vt:lpstr>Cavolini</vt:lpstr>
      <vt:lpstr>Footlight MT Light</vt:lpstr>
      <vt:lpstr>Papyrus</vt:lpstr>
      <vt:lpstr>Segoe Print</vt:lpstr>
      <vt:lpstr>Segoe UI Semibold</vt:lpstr>
      <vt:lpstr>Tw Cen MT</vt:lpstr>
      <vt:lpstr>Office Theme</vt:lpstr>
      <vt:lpstr>The Phantom MRSA: How to Use Jedi Mind Tricks  and Other Tips to Kick  Your Vancomycin Habit</vt:lpstr>
      <vt:lpstr>Objectives </vt:lpstr>
      <vt:lpstr>Case 1</vt:lpstr>
      <vt:lpstr>Gram stain from aspirate</vt:lpstr>
      <vt:lpstr>“where there is Staph, there is pus,  and where there is pus, there is Staph”   - MW, as told by KBA   </vt:lpstr>
      <vt:lpstr>Staphylococcus aureus (SA)</vt:lpstr>
      <vt:lpstr>Progression of SA Resistance</vt:lpstr>
      <vt:lpstr>SA Resistance Mechanisms</vt:lpstr>
      <vt:lpstr>Methicillin-Resistant S. aureus (MRSA)</vt:lpstr>
      <vt:lpstr>MRSA vs MSSA Mortality</vt:lpstr>
      <vt:lpstr>Common MRSA Disease Manifestations</vt:lpstr>
      <vt:lpstr>Global MRSA Prevalence</vt:lpstr>
      <vt:lpstr>Global MRSA Bloodstream Infection Proportion </vt:lpstr>
      <vt:lpstr>Decreasing Prevalence in US</vt:lpstr>
      <vt:lpstr>MRSA Prevalence at CMC Ranges from 40 to 54% </vt:lpstr>
      <vt:lpstr>Case 2</vt:lpstr>
      <vt:lpstr>Anti-MRSA Agents</vt:lpstr>
      <vt:lpstr>Anti-MRSA Agents</vt:lpstr>
      <vt:lpstr>“Vanquish”</vt:lpstr>
      <vt:lpstr>Indications for Vancomycin Orders at CMC </vt:lpstr>
      <vt:lpstr>CMC Vancomycin Use by Unit and Month</vt:lpstr>
      <vt:lpstr>Standardized Antimicrobial Administration Ratio</vt:lpstr>
      <vt:lpstr>PowerPoint Presentation</vt:lpstr>
      <vt:lpstr>PowerPoint Presentation</vt:lpstr>
      <vt:lpstr>We Use a Lot of Vancomycin</vt:lpstr>
      <vt:lpstr>Case 3</vt:lpstr>
      <vt:lpstr>Vancomycin-Resistant Enterococcus (VRE) </vt:lpstr>
      <vt:lpstr>CMC E. faecium Vancomycin Susceptibility Rate by Year</vt:lpstr>
      <vt:lpstr>VRE Treatment</vt:lpstr>
      <vt:lpstr>VRE Treatment</vt:lpstr>
      <vt:lpstr>Vancomycin Resistance</vt:lpstr>
      <vt:lpstr>PowerPoint Presentation</vt:lpstr>
      <vt:lpstr>C. difficile Resistance</vt:lpstr>
      <vt:lpstr>Case 4</vt:lpstr>
      <vt:lpstr>Optimization of Vancomycin  (and All Antimicrobial) Use</vt:lpstr>
      <vt:lpstr>Pneumonia – Recognize the Syndrome</vt:lpstr>
      <vt:lpstr>Additional Infectious Syndromes</vt:lpstr>
      <vt:lpstr>Optimization of Vancomycin  (and All Antimicrobial) Use</vt:lpstr>
      <vt:lpstr>MRSA Diagnostic Methods</vt:lpstr>
      <vt:lpstr>Pharmacy-Driven MRSA PCR Screen Protocol</vt:lpstr>
      <vt:lpstr>Optimization of Vancomycin  (and All Antimicrobial) Use</vt:lpstr>
      <vt:lpstr>PowerPoint Presentation</vt:lpstr>
      <vt:lpstr>PowerPoint Presentation</vt:lpstr>
      <vt:lpstr>CAP versus HAP/VAP </vt:lpstr>
      <vt:lpstr>Inpatient Pneumonia Order 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Reported Penicillin Allergy </vt:lpstr>
      <vt:lpstr>How about some ASP goodies to supplement your Jedi training?</vt:lpstr>
      <vt:lpstr>Handbook      |     Website      |        App</vt:lpstr>
      <vt:lpstr>Case 1 Conclusion</vt:lpstr>
      <vt:lpstr>Case 2 Conclusion</vt:lpstr>
      <vt:lpstr>Case 3 Conclusion</vt:lpstr>
      <vt:lpstr>Case 4</vt:lpstr>
      <vt:lpstr>Key Points</vt:lpstr>
      <vt:lpstr>Thank You!</vt:lpstr>
    </vt:vector>
  </TitlesOfParts>
  <Company>UHHS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Hojat, Leila</dc:creator>
  <cp:lastModifiedBy>Leila Hojat</cp:lastModifiedBy>
  <cp:revision>170</cp:revision>
  <dcterms:created xsi:type="dcterms:W3CDTF">2021-05-19T12:37:39Z</dcterms:created>
  <dcterms:modified xsi:type="dcterms:W3CDTF">2021-09-03T03:59:48Z</dcterms:modified>
</cp:coreProperties>
</file>